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872" r:id="rId2"/>
  </p:sldMasterIdLst>
  <p:notesMasterIdLst>
    <p:notesMasterId r:id="rId43"/>
  </p:notesMasterIdLst>
  <p:handoutMasterIdLst>
    <p:handoutMasterId r:id="rId44"/>
  </p:handoutMasterIdLst>
  <p:sldIdLst>
    <p:sldId id="321" r:id="rId3"/>
    <p:sldId id="256" r:id="rId4"/>
    <p:sldId id="319" r:id="rId5"/>
    <p:sldId id="324" r:id="rId6"/>
    <p:sldId id="329" r:id="rId7"/>
    <p:sldId id="348" r:id="rId8"/>
    <p:sldId id="349" r:id="rId9"/>
    <p:sldId id="350" r:id="rId10"/>
    <p:sldId id="306" r:id="rId11"/>
    <p:sldId id="320" r:id="rId12"/>
    <p:sldId id="364" r:id="rId13"/>
    <p:sldId id="334" r:id="rId14"/>
    <p:sldId id="323" r:id="rId15"/>
    <p:sldId id="258" r:id="rId16"/>
    <p:sldId id="353" r:id="rId17"/>
    <p:sldId id="351" r:id="rId18"/>
    <p:sldId id="356" r:id="rId19"/>
    <p:sldId id="355" r:id="rId20"/>
    <p:sldId id="362" r:id="rId21"/>
    <p:sldId id="367" r:id="rId22"/>
    <p:sldId id="381" r:id="rId23"/>
    <p:sldId id="382" r:id="rId24"/>
    <p:sldId id="383" r:id="rId25"/>
    <p:sldId id="384" r:id="rId26"/>
    <p:sldId id="358" r:id="rId27"/>
    <p:sldId id="372" r:id="rId28"/>
    <p:sldId id="376" r:id="rId29"/>
    <p:sldId id="377" r:id="rId30"/>
    <p:sldId id="378" r:id="rId31"/>
    <p:sldId id="379" r:id="rId32"/>
    <p:sldId id="373" r:id="rId33"/>
    <p:sldId id="374" r:id="rId34"/>
    <p:sldId id="366" r:id="rId35"/>
    <p:sldId id="385" r:id="rId36"/>
    <p:sldId id="365" r:id="rId37"/>
    <p:sldId id="375" r:id="rId38"/>
    <p:sldId id="325" r:id="rId39"/>
    <p:sldId id="330" r:id="rId40"/>
    <p:sldId id="363" r:id="rId41"/>
    <p:sldId id="380" r:id="rId42"/>
  </p:sldIdLst>
  <p:sldSz cx="6858000" cy="9144000" type="letter"/>
  <p:notesSz cx="9979025" cy="6834188"/>
  <p:defaultTextStyle>
    <a:defPPr>
      <a:defRPr lang="es-ES"/>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Times New Roman" panose="02020603050405020304" pitchFamily="18" charset="0"/>
        <a:ea typeface="Arial" panose="020B0604020202020204" pitchFamily="34" charset="0"/>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Times New Roman" panose="02020603050405020304" pitchFamily="18" charset="0"/>
        <a:ea typeface="Arial" panose="020B0604020202020204" pitchFamily="34" charset="0"/>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Times New Roman" panose="02020603050405020304" pitchFamily="18" charset="0"/>
        <a:ea typeface="Arial" panose="020B0604020202020204" pitchFamily="34" charset="0"/>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Times New Roman" panose="02020603050405020304" pitchFamily="18" charset="0"/>
        <a:ea typeface="Arial" panose="020B0604020202020204" pitchFamily="34" charset="0"/>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Times New Roman" panose="02020603050405020304" pitchFamily="18" charset="0"/>
        <a:ea typeface="Arial" panose="020B0604020202020204" pitchFamily="34" charset="0"/>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Times New Roman" panose="02020603050405020304" pitchFamily="18" charset="0"/>
        <a:ea typeface="Arial" panose="020B0604020202020204" pitchFamily="34" charset="0"/>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Times New Roman" panose="02020603050405020304" pitchFamily="18" charset="0"/>
        <a:ea typeface="Arial" panose="020B0604020202020204" pitchFamily="34" charset="0"/>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Times New Roman" panose="02020603050405020304" pitchFamily="18" charset="0"/>
        <a:ea typeface="Arial" panose="020B0604020202020204" pitchFamily="34" charset="0"/>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Times New Roman" panose="02020603050405020304" pitchFamily="18" charset="0"/>
        <a:ea typeface="Arial" panose="020B0604020202020204" pitchFamily="34" charset="0"/>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CCFF99"/>
    <a:srgbClr val="33CC33"/>
    <a:srgbClr val="003300"/>
    <a:srgbClr val="00BC00"/>
    <a:srgbClr val="FFFFFF"/>
    <a:srgbClr val="FFCC00"/>
    <a:srgbClr val="BC9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615"/>
    <p:restoredTop sz="94063"/>
  </p:normalViewPr>
  <p:slideViewPr>
    <p:cSldViewPr snapToObjects="1" showGuides="1">
      <p:cViewPr varScale="1">
        <p:scale>
          <a:sx n="63" d="100"/>
          <a:sy n="63" d="100"/>
        </p:scale>
        <p:origin x="1818" y="66"/>
      </p:cViewPr>
      <p:guideLst>
        <p:guide orient="horz" pos="2880"/>
        <p:guide pos="2160"/>
      </p:guideLst>
    </p:cSldViewPr>
  </p:slideViewPr>
  <p:outlineViewPr>
    <p:cViewPr>
      <p:scale>
        <a:sx n="33" d="100"/>
        <a:sy n="33" d="100"/>
      </p:scale>
      <p:origin x="0" y="11682"/>
    </p:cViewPr>
  </p:outlineViewPr>
  <p:notesTextViewPr>
    <p:cViewPr>
      <p:scale>
        <a:sx n="100" d="100"/>
        <a:sy n="100" d="100"/>
      </p:scale>
      <p:origin x="0" y="0"/>
    </p:cViewPr>
  </p:notesTextViewPr>
  <p:sorterViewPr showFormatting="0">
    <p:cViewPr>
      <p:scale>
        <a:sx n="100" d="100"/>
        <a:sy n="100" d="100"/>
      </p:scale>
      <p:origin x="0" y="3504"/>
    </p:cViewPr>
  </p:sorterViewPr>
  <p:notesViewPr>
    <p:cSldViewPr snapToObjects="1">
      <p:cViewPr varScale="1">
        <p:scale>
          <a:sx n="98" d="100"/>
          <a:sy n="98" d="100"/>
        </p:scale>
        <p:origin x="906"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4324350" cy="339725"/>
          </a:xfrm>
          <a:prstGeom prst="rect">
            <a:avLst/>
          </a:prstGeom>
          <a:noFill/>
          <a:ln w="9525">
            <a:noFill/>
            <a:miter lim="800000"/>
          </a:ln>
          <a:effectLst/>
        </p:spPr>
        <p:txBody>
          <a:bodyPr vert="horz" wrap="square" lIns="90478" tIns="45239" rIns="90478" bIns="45239" numCol="1" anchor="t" anchorCtr="0" compatLnSpc="1"/>
          <a:lstStyle>
            <a:lvl1pPr defTabSz="904875" eaLnBrk="1" hangingPunct="1">
              <a:defRPr kumimoji="0" sz="1200" b="0">
                <a:cs typeface="+mn-cs"/>
              </a:defRPr>
            </a:lvl1pPr>
          </a:lstStyle>
          <a:p>
            <a:pPr marL="0" marR="0" lvl="0" indent="0" algn="l" defTabSz="904875" rtl="0" eaLnBrk="1" fontAlgn="base" latinLnBrk="0" hangingPunct="1">
              <a:lnSpc>
                <a:spcPct val="100000"/>
              </a:lnSpc>
              <a:spcBef>
                <a:spcPct val="0"/>
              </a:spcBef>
              <a:spcAft>
                <a:spcPct val="0"/>
              </a:spcAft>
              <a:buClrTx/>
              <a:buSzTx/>
              <a:buFontTx/>
              <a:buNone/>
              <a:defRPr/>
            </a:pPr>
            <a:endParaRPr kumimoji="0" lang="es-E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12291" name="Rectangle 3"/>
          <p:cNvSpPr>
            <a:spLocks noGrp="1" noChangeArrowheads="1"/>
          </p:cNvSpPr>
          <p:nvPr>
            <p:ph type="dt" sz="quarter" idx="1"/>
          </p:nvPr>
        </p:nvSpPr>
        <p:spPr bwMode="auto">
          <a:xfrm>
            <a:off x="5659438" y="0"/>
            <a:ext cx="4319588" cy="339725"/>
          </a:xfrm>
          <a:prstGeom prst="rect">
            <a:avLst/>
          </a:prstGeom>
          <a:noFill/>
          <a:ln w="9525">
            <a:noFill/>
            <a:miter lim="800000"/>
          </a:ln>
          <a:effectLst/>
        </p:spPr>
        <p:txBody>
          <a:bodyPr vert="horz" wrap="square" lIns="90478" tIns="45239" rIns="90478" bIns="45239" numCol="1" anchor="t" anchorCtr="0" compatLnSpc="1"/>
          <a:lstStyle>
            <a:lvl1pPr algn="r" defTabSz="904875" eaLnBrk="1" hangingPunct="1">
              <a:defRPr kumimoji="0" sz="1200" b="0">
                <a:cs typeface="+mn-cs"/>
              </a:defRPr>
            </a:lvl1pPr>
          </a:lstStyle>
          <a:p>
            <a:pPr marL="0" marR="0" lvl="0" indent="0" algn="r" defTabSz="904875" rtl="0" eaLnBrk="1" fontAlgn="base" latinLnBrk="0" hangingPunct="1">
              <a:lnSpc>
                <a:spcPct val="100000"/>
              </a:lnSpc>
              <a:spcBef>
                <a:spcPct val="0"/>
              </a:spcBef>
              <a:spcAft>
                <a:spcPct val="0"/>
              </a:spcAft>
              <a:buClrTx/>
              <a:buSzTx/>
              <a:buFontTx/>
              <a:buNone/>
              <a:defRPr/>
            </a:pPr>
            <a:fld id="{B8E2D2F0-67E0-4143-A785-5A676B379419}" type="datetime1">
              <a:rPr kumimoji="0" lang="es-E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t>14/04/2021</a:t>
            </a:fld>
            <a:endParaRPr kumimoji="0" lang="es-ES" sz="1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sp>
        <p:nvSpPr>
          <p:cNvPr id="12292" name="Rectangle 4"/>
          <p:cNvSpPr>
            <a:spLocks noGrp="1" noChangeArrowheads="1"/>
          </p:cNvSpPr>
          <p:nvPr>
            <p:ph type="ftr" sz="quarter" idx="2"/>
          </p:nvPr>
        </p:nvSpPr>
        <p:spPr bwMode="auto">
          <a:xfrm>
            <a:off x="0" y="6494463"/>
            <a:ext cx="4324350" cy="339725"/>
          </a:xfrm>
          <a:prstGeom prst="rect">
            <a:avLst/>
          </a:prstGeom>
          <a:noFill/>
          <a:ln w="9525">
            <a:noFill/>
            <a:miter lim="800000"/>
          </a:ln>
          <a:effectLst/>
        </p:spPr>
        <p:txBody>
          <a:bodyPr vert="horz" wrap="square" lIns="90478" tIns="45239" rIns="90478" bIns="45239" numCol="1" anchor="b" anchorCtr="0" compatLnSpc="1"/>
          <a:lstStyle>
            <a:lvl1pPr defTabSz="904875" eaLnBrk="1" hangingPunct="1">
              <a:defRPr kumimoji="0" sz="1200" b="0">
                <a:cs typeface="+mn-cs"/>
              </a:defRPr>
            </a:lvl1pPr>
          </a:lstStyle>
          <a:p>
            <a:pPr marL="0" marR="0" lvl="0" indent="0" algn="l" defTabSz="904875" rtl="0" eaLnBrk="1" fontAlgn="base" latinLnBrk="0" hangingPunct="1">
              <a:lnSpc>
                <a:spcPct val="100000"/>
              </a:lnSpc>
              <a:spcBef>
                <a:spcPct val="0"/>
              </a:spcBef>
              <a:spcAft>
                <a:spcPct val="0"/>
              </a:spcAft>
              <a:buClrTx/>
              <a:buSzTx/>
              <a:buFontTx/>
              <a:buNone/>
              <a:defRPr/>
            </a:pPr>
            <a:endParaRPr kumimoji="0" lang="es-E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12293" name="Rectangle 5"/>
          <p:cNvSpPr>
            <a:spLocks noGrp="1" noChangeArrowheads="1"/>
          </p:cNvSpPr>
          <p:nvPr>
            <p:ph type="sldNum" sz="quarter" idx="3"/>
          </p:nvPr>
        </p:nvSpPr>
        <p:spPr bwMode="auto">
          <a:xfrm>
            <a:off x="5659438" y="6494463"/>
            <a:ext cx="4319588" cy="339725"/>
          </a:xfrm>
          <a:prstGeom prst="rect">
            <a:avLst/>
          </a:prstGeom>
          <a:noFill/>
          <a:ln w="9525">
            <a:noFill/>
            <a:miter lim="800000"/>
          </a:ln>
          <a:effectLst/>
        </p:spPr>
        <p:txBody>
          <a:bodyPr vert="horz" wrap="square" lIns="90478" tIns="45239" rIns="90478" bIns="45239" numCol="1" anchor="b" anchorCtr="0" compatLnSpc="1"/>
          <a:lstStyle>
            <a:lvl1pPr algn="r" defTabSz="904875" eaLnBrk="1" hangingPunct="1">
              <a:defRPr kumimoji="0" sz="1200" b="0"/>
            </a:lvl1pPr>
          </a:lstStyle>
          <a:p>
            <a:pPr marL="0" marR="0" lvl="0" indent="0" algn="r" defTabSz="904875" rtl="0" eaLnBrk="1" fontAlgn="base" latinLnBrk="0" hangingPunct="1">
              <a:lnSpc>
                <a:spcPct val="100000"/>
              </a:lnSpc>
              <a:spcBef>
                <a:spcPct val="0"/>
              </a:spcBef>
              <a:spcAft>
                <a:spcPct val="0"/>
              </a:spcAft>
              <a:buClrTx/>
              <a:buSzTx/>
              <a:buFontTx/>
              <a:buNone/>
              <a:defRPr/>
            </a:pPr>
            <a:fld id="{D5B58DAE-FC1E-4C4F-8C72-72850167C7D0}" type="slidenum">
              <a:rPr kumimoji="0" lang="es-ES" altLang="es-ES" sz="12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Arial" panose="020B0604020202020204" pitchFamily="34" charset="0"/>
              </a:rPr>
              <a:t>‹Nº›</a:t>
            </a:fld>
            <a:endParaRPr kumimoji="0" lang="es-ES" altLang="es-E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3062098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4313238" cy="344488"/>
          </a:xfrm>
          <a:prstGeom prst="rect">
            <a:avLst/>
          </a:prstGeom>
          <a:noFill/>
          <a:ln w="9525">
            <a:noFill/>
            <a:miter lim="800000"/>
          </a:ln>
          <a:effectLst/>
        </p:spPr>
        <p:txBody>
          <a:bodyPr vert="horz" wrap="square" lIns="90478" tIns="45239" rIns="90478" bIns="45239" numCol="1" anchor="t" anchorCtr="0" compatLnSpc="1"/>
          <a:lstStyle>
            <a:lvl1pPr defTabSz="904875" eaLnBrk="1" hangingPunct="1">
              <a:defRPr kumimoji="0" sz="1200" b="0">
                <a:cs typeface="+mn-cs"/>
              </a:defRPr>
            </a:lvl1pPr>
          </a:lstStyle>
          <a:p>
            <a:pPr marL="0" marR="0" lvl="0" indent="0" algn="l" defTabSz="904875" rtl="0" eaLnBrk="1" fontAlgn="base" latinLnBrk="0" hangingPunct="1">
              <a:lnSpc>
                <a:spcPct val="100000"/>
              </a:lnSpc>
              <a:spcBef>
                <a:spcPct val="0"/>
              </a:spcBef>
              <a:spcAft>
                <a:spcPct val="0"/>
              </a:spcAft>
              <a:buClrTx/>
              <a:buSzTx/>
              <a:buFontTx/>
              <a:buNone/>
              <a:defRPr/>
            </a:pPr>
            <a:endParaRPr kumimoji="0" lang="es-E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14339" name="Rectangle 3"/>
          <p:cNvSpPr>
            <a:spLocks noGrp="1" noChangeArrowheads="1"/>
          </p:cNvSpPr>
          <p:nvPr>
            <p:ph type="dt" idx="1"/>
          </p:nvPr>
        </p:nvSpPr>
        <p:spPr bwMode="auto">
          <a:xfrm>
            <a:off x="5611813" y="0"/>
            <a:ext cx="4311650" cy="344488"/>
          </a:xfrm>
          <a:prstGeom prst="rect">
            <a:avLst/>
          </a:prstGeom>
          <a:noFill/>
          <a:ln w="9525">
            <a:noFill/>
            <a:miter lim="800000"/>
          </a:ln>
          <a:effectLst/>
        </p:spPr>
        <p:txBody>
          <a:bodyPr vert="horz" wrap="square" lIns="90478" tIns="45239" rIns="90478" bIns="45239" numCol="1" anchor="t" anchorCtr="0" compatLnSpc="1"/>
          <a:lstStyle>
            <a:lvl1pPr algn="r" defTabSz="904875" eaLnBrk="1" hangingPunct="1">
              <a:defRPr kumimoji="0" sz="1200" b="0">
                <a:cs typeface="+mn-cs"/>
              </a:defRPr>
            </a:lvl1pPr>
          </a:lstStyle>
          <a:p>
            <a:pPr marL="0" marR="0" lvl="0" indent="0" algn="r" defTabSz="904875" rtl="0" eaLnBrk="1" fontAlgn="base" latinLnBrk="0" hangingPunct="1">
              <a:lnSpc>
                <a:spcPct val="100000"/>
              </a:lnSpc>
              <a:spcBef>
                <a:spcPct val="0"/>
              </a:spcBef>
              <a:spcAft>
                <a:spcPct val="0"/>
              </a:spcAft>
              <a:buClrTx/>
              <a:buSzTx/>
              <a:buFontTx/>
              <a:buNone/>
              <a:defRPr/>
            </a:pPr>
            <a:fld id="{CA995E68-2C59-4FFD-AD9F-6AC36B2D544A}" type="datetime1">
              <a:rPr kumimoji="0" lang="es-E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t>14/04/2021</a:t>
            </a:fld>
            <a:endParaRPr kumimoji="0" lang="es-ES" sz="1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sp>
        <p:nvSpPr>
          <p:cNvPr id="11268" name="Rectangle 4"/>
          <p:cNvSpPr>
            <a:spLocks noGrp="1" noRot="1" noChangeAspect="1" noTextEdit="1"/>
          </p:cNvSpPr>
          <p:nvPr>
            <p:ph type="sldImg" idx="2"/>
          </p:nvPr>
        </p:nvSpPr>
        <p:spPr>
          <a:xfrm>
            <a:off x="4011613" y="517525"/>
            <a:ext cx="1905000" cy="2538413"/>
          </a:xfrm>
          <a:prstGeom prst="rect">
            <a:avLst/>
          </a:prstGeom>
          <a:noFill/>
          <a:ln w="9525" cap="flat" cmpd="sng">
            <a:solidFill>
              <a:srgbClr val="000000"/>
            </a:solidFill>
            <a:prstDash val="solid"/>
            <a:miter/>
            <a:headEnd type="none" w="med" len="med"/>
            <a:tailEnd type="none" w="med" len="med"/>
          </a:ln>
        </p:spPr>
      </p:sp>
      <p:sp>
        <p:nvSpPr>
          <p:cNvPr id="14341" name="Rectangle 5"/>
          <p:cNvSpPr>
            <a:spLocks noGrp="1" noChangeArrowheads="1"/>
          </p:cNvSpPr>
          <p:nvPr>
            <p:ph type="body" sz="quarter" idx="3"/>
          </p:nvPr>
        </p:nvSpPr>
        <p:spPr bwMode="auto">
          <a:xfrm>
            <a:off x="1293813" y="3230563"/>
            <a:ext cx="7337425" cy="3114675"/>
          </a:xfrm>
          <a:prstGeom prst="rect">
            <a:avLst/>
          </a:prstGeom>
          <a:noFill/>
          <a:ln w="9525">
            <a:noFill/>
            <a:miter lim="800000"/>
          </a:ln>
          <a:effectLst/>
        </p:spPr>
        <p:txBody>
          <a:bodyPr vert="horz" wrap="square" lIns="90478" tIns="45239" rIns="90478" bIns="45239"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s-E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t>Haga clic para modificar el estilo de texto del patrón</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s-E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t>Segundo nivel</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s-E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t>Tercer nivel</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s-E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t>Cuarto nivel</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s-E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t>Quinto nivel</a:t>
            </a:r>
          </a:p>
        </p:txBody>
      </p:sp>
      <p:sp>
        <p:nvSpPr>
          <p:cNvPr id="14342" name="Rectangle 6"/>
          <p:cNvSpPr>
            <a:spLocks noGrp="1" noChangeArrowheads="1"/>
          </p:cNvSpPr>
          <p:nvPr>
            <p:ph type="ftr" sz="quarter" idx="4"/>
          </p:nvPr>
        </p:nvSpPr>
        <p:spPr bwMode="auto">
          <a:xfrm>
            <a:off x="0" y="6518275"/>
            <a:ext cx="4313238" cy="287338"/>
          </a:xfrm>
          <a:prstGeom prst="rect">
            <a:avLst/>
          </a:prstGeom>
          <a:noFill/>
          <a:ln w="9525">
            <a:noFill/>
            <a:miter lim="800000"/>
          </a:ln>
          <a:effectLst/>
        </p:spPr>
        <p:txBody>
          <a:bodyPr vert="horz" wrap="square" lIns="90478" tIns="45239" rIns="90478" bIns="45239" numCol="1" anchor="b" anchorCtr="0" compatLnSpc="1"/>
          <a:lstStyle>
            <a:lvl1pPr defTabSz="904875" eaLnBrk="1" hangingPunct="1">
              <a:defRPr kumimoji="0" sz="1200" b="0">
                <a:cs typeface="+mn-cs"/>
              </a:defRPr>
            </a:lvl1pPr>
          </a:lstStyle>
          <a:p>
            <a:pPr marL="0" marR="0" lvl="0" indent="0" algn="l" defTabSz="904875" rtl="0" eaLnBrk="1" fontAlgn="base" latinLnBrk="0" hangingPunct="1">
              <a:lnSpc>
                <a:spcPct val="100000"/>
              </a:lnSpc>
              <a:spcBef>
                <a:spcPct val="0"/>
              </a:spcBef>
              <a:spcAft>
                <a:spcPct val="0"/>
              </a:spcAft>
              <a:buClrTx/>
              <a:buSzTx/>
              <a:buFontTx/>
              <a:buNone/>
              <a:defRPr/>
            </a:pPr>
            <a:endParaRPr kumimoji="0" lang="es-E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14343" name="Rectangle 7"/>
          <p:cNvSpPr>
            <a:spLocks noGrp="1" noChangeArrowheads="1"/>
          </p:cNvSpPr>
          <p:nvPr>
            <p:ph type="sldNum" sz="quarter" idx="5"/>
          </p:nvPr>
        </p:nvSpPr>
        <p:spPr bwMode="auto">
          <a:xfrm>
            <a:off x="5611813" y="6518275"/>
            <a:ext cx="4311650" cy="287338"/>
          </a:xfrm>
          <a:prstGeom prst="rect">
            <a:avLst/>
          </a:prstGeom>
          <a:noFill/>
          <a:ln w="9525">
            <a:noFill/>
            <a:miter lim="800000"/>
          </a:ln>
          <a:effectLst/>
        </p:spPr>
        <p:txBody>
          <a:bodyPr vert="horz" wrap="square" lIns="90478" tIns="45239" rIns="90478" bIns="45239" numCol="1" anchor="b" anchorCtr="0" compatLnSpc="1"/>
          <a:lstStyle>
            <a:lvl1pPr algn="r" defTabSz="904875" eaLnBrk="1" hangingPunct="1">
              <a:defRPr kumimoji="0" sz="1200" b="0"/>
            </a:lvl1pPr>
          </a:lstStyle>
          <a:p>
            <a:pPr marL="0" marR="0" lvl="0" indent="0" algn="r" defTabSz="904875" rtl="0" eaLnBrk="1" fontAlgn="base" latinLnBrk="0" hangingPunct="1">
              <a:lnSpc>
                <a:spcPct val="100000"/>
              </a:lnSpc>
              <a:spcBef>
                <a:spcPct val="0"/>
              </a:spcBef>
              <a:spcAft>
                <a:spcPct val="0"/>
              </a:spcAft>
              <a:buClrTx/>
              <a:buSzTx/>
              <a:buFontTx/>
              <a:buNone/>
              <a:defRPr/>
            </a:pPr>
            <a:fld id="{0A085080-A789-4B5E-AAA2-081634E5110A}" type="slidenum">
              <a:rPr kumimoji="0" lang="es-ES" altLang="es-ES" sz="12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Arial" panose="020B0604020202020204" pitchFamily="34" charset="0"/>
              </a:rPr>
              <a:t>‹Nº›</a:t>
            </a:fld>
            <a:endParaRPr kumimoji="0" lang="es-ES" altLang="es-E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767230333"/>
      </p:ext>
    </p:extLst>
  </p:cSld>
  <p:clrMap bg1="lt1" tx1="dk1" bg2="lt2" tx2="dk2" accent1="accent1" accent2="accent2" accent3="accent3" accent4="accent4" accent5="accent5" accent6="accent6" hlink="hlink" folHlink="folHlink"/>
  <p:hf sldNum="0" hdr="0" ftr="0"/>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HN"/>
          </a:p>
        </p:txBody>
      </p:sp>
      <p:sp>
        <p:nvSpPr>
          <p:cNvPr id="4" name="Marcador de fecha 3"/>
          <p:cNvSpPr>
            <a:spLocks noGrp="1"/>
          </p:cNvSpPr>
          <p:nvPr>
            <p:ph type="dt" idx="10"/>
          </p:nvPr>
        </p:nvSpPr>
        <p:spPr/>
        <p:txBody>
          <a:bodyPr/>
          <a:lstStyle/>
          <a:p>
            <a:pPr marL="0" marR="0" lvl="0" indent="0" algn="r" defTabSz="904875" rtl="0" eaLnBrk="1" fontAlgn="base" latinLnBrk="0" hangingPunct="1">
              <a:lnSpc>
                <a:spcPct val="100000"/>
              </a:lnSpc>
              <a:spcBef>
                <a:spcPct val="0"/>
              </a:spcBef>
              <a:spcAft>
                <a:spcPct val="0"/>
              </a:spcAft>
              <a:buClrTx/>
              <a:buSzTx/>
              <a:buFontTx/>
              <a:buNone/>
              <a:defRPr/>
            </a:pPr>
            <a:fld id="{CA995E68-2C59-4FFD-AD9F-6AC36B2D544A}" type="datetime1">
              <a:rPr kumimoji="0" lang="es-ES" sz="12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mn-cs"/>
              </a:rPr>
              <a:t>14/04/2021</a:t>
            </a:fld>
            <a:endParaRPr kumimoji="0" lang="es-ES" sz="1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764685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txBox="1">
            <a:spLocks noGrp="1" noChangeArrowheads="1"/>
          </p:cNvSpPr>
          <p:nvPr>
            <p:ph type="dt" sz="half"/>
          </p:nvPr>
        </p:nvSpPr>
        <p:spPr bwMode="auto">
          <a:ln/>
        </p:spPr>
        <p:txBody>
          <a:bodyPr wrap="square" lIns="90478" tIns="45239" rIns="90478" bIns="45239" numCol="1" anchor="t" anchorCtr="0" compatLnSpc="1"/>
          <a:lstStyle>
            <a:lvl1pPr defTabSz="904875" eaLnBrk="0" hangingPunct="0">
              <a:defRPr kumimoji="1" b="1">
                <a:solidFill>
                  <a:schemeClr val="tx1"/>
                </a:solidFill>
                <a:latin typeface="Times New Roman" panose="02020603050405020304" pitchFamily="18" charset="0"/>
              </a:defRPr>
            </a:lvl1pPr>
            <a:lvl2pPr marL="742950" indent="-285750" defTabSz="904875" eaLnBrk="0" hangingPunct="0">
              <a:defRPr kumimoji="1" b="1">
                <a:solidFill>
                  <a:schemeClr val="tx1"/>
                </a:solidFill>
                <a:latin typeface="Times New Roman" panose="02020603050405020304" pitchFamily="18" charset="0"/>
              </a:defRPr>
            </a:lvl2pPr>
            <a:lvl3pPr marL="1143000" indent="-228600" defTabSz="904875" eaLnBrk="0" hangingPunct="0">
              <a:defRPr kumimoji="1" b="1">
                <a:solidFill>
                  <a:schemeClr val="tx1"/>
                </a:solidFill>
                <a:latin typeface="Times New Roman" panose="02020603050405020304" pitchFamily="18" charset="0"/>
              </a:defRPr>
            </a:lvl3pPr>
            <a:lvl4pPr marL="1600200" indent="-228600" defTabSz="904875" eaLnBrk="0" hangingPunct="0">
              <a:defRPr kumimoji="1" b="1">
                <a:solidFill>
                  <a:schemeClr val="tx1"/>
                </a:solidFill>
                <a:latin typeface="Times New Roman" panose="02020603050405020304" pitchFamily="18" charset="0"/>
              </a:defRPr>
            </a:lvl4pPr>
            <a:lvl5pPr marL="2057400" indent="-228600" defTabSz="904875" eaLnBrk="0" hangingPunct="0">
              <a:defRPr kumimoji="1" b="1">
                <a:solidFill>
                  <a:schemeClr val="tx1"/>
                </a:solidFill>
                <a:latin typeface="Times New Roman" panose="02020603050405020304" pitchFamily="18" charset="0"/>
              </a:defRPr>
            </a:lvl5pPr>
            <a:lvl6pPr marL="2514600" indent="-228600" defTabSz="904875" eaLnBrk="0" fontAlgn="base" hangingPunct="0">
              <a:spcBef>
                <a:spcPct val="0"/>
              </a:spcBef>
              <a:spcAft>
                <a:spcPct val="0"/>
              </a:spcAft>
              <a:defRPr kumimoji="1" b="1">
                <a:solidFill>
                  <a:schemeClr val="tx1"/>
                </a:solidFill>
                <a:latin typeface="Times New Roman" panose="02020603050405020304" pitchFamily="18" charset="0"/>
              </a:defRPr>
            </a:lvl6pPr>
            <a:lvl7pPr marL="2971800" indent="-228600" defTabSz="904875" eaLnBrk="0" fontAlgn="base" hangingPunct="0">
              <a:spcBef>
                <a:spcPct val="0"/>
              </a:spcBef>
              <a:spcAft>
                <a:spcPct val="0"/>
              </a:spcAft>
              <a:defRPr kumimoji="1" b="1">
                <a:solidFill>
                  <a:schemeClr val="tx1"/>
                </a:solidFill>
                <a:latin typeface="Times New Roman" panose="02020603050405020304" pitchFamily="18" charset="0"/>
              </a:defRPr>
            </a:lvl7pPr>
            <a:lvl8pPr marL="3429000" indent="-228600" defTabSz="904875" eaLnBrk="0" fontAlgn="base" hangingPunct="0">
              <a:spcBef>
                <a:spcPct val="0"/>
              </a:spcBef>
              <a:spcAft>
                <a:spcPct val="0"/>
              </a:spcAft>
              <a:defRPr kumimoji="1" b="1">
                <a:solidFill>
                  <a:schemeClr val="tx1"/>
                </a:solidFill>
                <a:latin typeface="Times New Roman" panose="02020603050405020304" pitchFamily="18" charset="0"/>
              </a:defRPr>
            </a:lvl8pPr>
            <a:lvl9pPr marL="3886200" indent="-228600" defTabSz="904875" eaLnBrk="0" fontAlgn="base" hangingPunct="0">
              <a:spcBef>
                <a:spcPct val="0"/>
              </a:spcBef>
              <a:spcAft>
                <a:spcPct val="0"/>
              </a:spcAft>
              <a:defRPr kumimoji="1" b="1">
                <a:solidFill>
                  <a:schemeClr val="tx1"/>
                </a:solidFill>
                <a:latin typeface="Times New Roman" panose="02020603050405020304" pitchFamily="18" charset="0"/>
              </a:defRPr>
            </a:lvl9pPr>
          </a:lstStyle>
          <a:p>
            <a:pPr marL="0" marR="0" lvl="0" indent="0" algn="r" defTabSz="904875" rtl="0" eaLnBrk="1" fontAlgn="base" latinLnBrk="0" hangingPunct="1">
              <a:lnSpc>
                <a:spcPct val="100000"/>
              </a:lnSpc>
              <a:spcBef>
                <a:spcPct val="0"/>
              </a:spcBef>
              <a:spcAft>
                <a:spcPct val="0"/>
              </a:spcAft>
              <a:buClrTx/>
              <a:buSzTx/>
              <a:buFontTx/>
              <a:buNone/>
              <a:defRPr/>
            </a:pPr>
            <a:fld id="{8BC4BC3A-B490-4EA8-ACFA-965C96796C5C}" type="datetime1">
              <a:rPr kumimoji="0" lang="es-ES" sz="12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mn-cs"/>
              </a:rPr>
              <a:t>14/04/2021</a:t>
            </a:fld>
            <a:endParaRPr kumimoji="0" lang="es-ES" sz="1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sp>
        <p:nvSpPr>
          <p:cNvPr id="15363" name="Rectangle 7"/>
          <p:cNvSpPr txBox="1">
            <a:spLocks noGrp="1"/>
          </p:cNvSpPr>
          <p:nvPr>
            <p:ph type="sldNum" sz="quarter"/>
          </p:nvPr>
        </p:nvSpPr>
        <p:spPr>
          <a:xfrm>
            <a:off x="5611813" y="6518275"/>
            <a:ext cx="4311650" cy="287338"/>
          </a:xfrm>
          <a:prstGeom prst="rect">
            <a:avLst/>
          </a:prstGeom>
          <a:noFill/>
          <a:ln w="9525">
            <a:noFill/>
          </a:ln>
        </p:spPr>
        <p:txBody>
          <a:bodyPr lIns="90478" tIns="45239" rIns="90478" bIns="45239" anchor="b"/>
          <a:lstStyle/>
          <a:p>
            <a:pPr lvl="0" algn="r" defTabSz="904875" eaLnBrk="1" hangingPunct="1"/>
            <a:fld id="{9A0DB2DC-4C9A-4742-B13C-FB6460FD3503}" type="slidenum">
              <a:rPr lang="es-ES" altLang="es-ES" sz="1200" b="0" dirty="0"/>
              <a:t>2</a:t>
            </a:fld>
            <a:endParaRPr lang="es-ES" altLang="es-ES" sz="1200" b="0" dirty="0"/>
          </a:p>
        </p:txBody>
      </p:sp>
      <p:sp>
        <p:nvSpPr>
          <p:cNvPr id="15364" name="Rectangle 2"/>
          <p:cNvSpPr>
            <a:spLocks noGrp="1" noRot="1" noChangeAspect="1" noTextEdit="1"/>
          </p:cNvSpPr>
          <p:nvPr>
            <p:ph type="sldImg"/>
          </p:nvPr>
        </p:nvSpPr>
        <p:spPr>
          <a:ln/>
        </p:spPr>
      </p:sp>
      <p:sp>
        <p:nvSpPr>
          <p:cNvPr id="15365" name="Rectangle 3"/>
          <p:cNvSpPr>
            <a:spLocks noGrp="1"/>
          </p:cNvSpPr>
          <p:nvPr>
            <p:ph type="body" idx="1"/>
          </p:nvPr>
        </p:nvSpPr>
        <p:spPr>
          <a:ln/>
        </p:spPr>
        <p:txBody>
          <a:bodyPr wrap="square" lIns="90478" tIns="45239" rIns="90478" bIns="45239" anchor="t"/>
          <a:lstStyle/>
          <a:p>
            <a:pPr lvl="0" eaLnBrk="1" hangingPunct="1"/>
            <a:endParaRPr lang="es-HN" altLang="es-HN" dirty="0"/>
          </a:p>
        </p:txBody>
      </p:sp>
    </p:spTree>
    <p:extLst>
      <p:ext uri="{BB962C8B-B14F-4D97-AF65-F5344CB8AC3E}">
        <p14:creationId xmlns:p14="http://schemas.microsoft.com/office/powerpoint/2010/main" val="1034469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txBox="1">
            <a:spLocks noGrp="1" noChangeArrowheads="1"/>
          </p:cNvSpPr>
          <p:nvPr>
            <p:ph type="dt" sz="half"/>
          </p:nvPr>
        </p:nvSpPr>
        <p:spPr bwMode="auto">
          <a:ln/>
        </p:spPr>
        <p:txBody>
          <a:bodyPr wrap="square" lIns="90478" tIns="45239" rIns="90478" bIns="45239" numCol="1" anchor="t" anchorCtr="0" compatLnSpc="1"/>
          <a:lstStyle>
            <a:lvl1pPr defTabSz="904875" eaLnBrk="0" hangingPunct="0">
              <a:defRPr kumimoji="1" b="1">
                <a:solidFill>
                  <a:schemeClr val="tx1"/>
                </a:solidFill>
                <a:latin typeface="Times New Roman" panose="02020603050405020304" pitchFamily="18" charset="0"/>
              </a:defRPr>
            </a:lvl1pPr>
            <a:lvl2pPr marL="742950" indent="-285750" defTabSz="904875" eaLnBrk="0" hangingPunct="0">
              <a:defRPr kumimoji="1" b="1">
                <a:solidFill>
                  <a:schemeClr val="tx1"/>
                </a:solidFill>
                <a:latin typeface="Times New Roman" panose="02020603050405020304" pitchFamily="18" charset="0"/>
              </a:defRPr>
            </a:lvl2pPr>
            <a:lvl3pPr marL="1143000" indent="-228600" defTabSz="904875" eaLnBrk="0" hangingPunct="0">
              <a:defRPr kumimoji="1" b="1">
                <a:solidFill>
                  <a:schemeClr val="tx1"/>
                </a:solidFill>
                <a:latin typeface="Times New Roman" panose="02020603050405020304" pitchFamily="18" charset="0"/>
              </a:defRPr>
            </a:lvl3pPr>
            <a:lvl4pPr marL="1600200" indent="-228600" defTabSz="904875" eaLnBrk="0" hangingPunct="0">
              <a:defRPr kumimoji="1" b="1">
                <a:solidFill>
                  <a:schemeClr val="tx1"/>
                </a:solidFill>
                <a:latin typeface="Times New Roman" panose="02020603050405020304" pitchFamily="18" charset="0"/>
              </a:defRPr>
            </a:lvl4pPr>
            <a:lvl5pPr marL="2057400" indent="-228600" defTabSz="904875" eaLnBrk="0" hangingPunct="0">
              <a:defRPr kumimoji="1" b="1">
                <a:solidFill>
                  <a:schemeClr val="tx1"/>
                </a:solidFill>
                <a:latin typeface="Times New Roman" panose="02020603050405020304" pitchFamily="18" charset="0"/>
              </a:defRPr>
            </a:lvl5pPr>
            <a:lvl6pPr marL="2514600" indent="-228600" defTabSz="904875" eaLnBrk="0" fontAlgn="base" hangingPunct="0">
              <a:spcBef>
                <a:spcPct val="0"/>
              </a:spcBef>
              <a:spcAft>
                <a:spcPct val="0"/>
              </a:spcAft>
              <a:defRPr kumimoji="1" b="1">
                <a:solidFill>
                  <a:schemeClr val="tx1"/>
                </a:solidFill>
                <a:latin typeface="Times New Roman" panose="02020603050405020304" pitchFamily="18" charset="0"/>
              </a:defRPr>
            </a:lvl6pPr>
            <a:lvl7pPr marL="2971800" indent="-228600" defTabSz="904875" eaLnBrk="0" fontAlgn="base" hangingPunct="0">
              <a:spcBef>
                <a:spcPct val="0"/>
              </a:spcBef>
              <a:spcAft>
                <a:spcPct val="0"/>
              </a:spcAft>
              <a:defRPr kumimoji="1" b="1">
                <a:solidFill>
                  <a:schemeClr val="tx1"/>
                </a:solidFill>
                <a:latin typeface="Times New Roman" panose="02020603050405020304" pitchFamily="18" charset="0"/>
              </a:defRPr>
            </a:lvl7pPr>
            <a:lvl8pPr marL="3429000" indent="-228600" defTabSz="904875" eaLnBrk="0" fontAlgn="base" hangingPunct="0">
              <a:spcBef>
                <a:spcPct val="0"/>
              </a:spcBef>
              <a:spcAft>
                <a:spcPct val="0"/>
              </a:spcAft>
              <a:defRPr kumimoji="1" b="1">
                <a:solidFill>
                  <a:schemeClr val="tx1"/>
                </a:solidFill>
                <a:latin typeface="Times New Roman" panose="02020603050405020304" pitchFamily="18" charset="0"/>
              </a:defRPr>
            </a:lvl8pPr>
            <a:lvl9pPr marL="3886200" indent="-228600" defTabSz="904875" eaLnBrk="0" fontAlgn="base" hangingPunct="0">
              <a:spcBef>
                <a:spcPct val="0"/>
              </a:spcBef>
              <a:spcAft>
                <a:spcPct val="0"/>
              </a:spcAft>
              <a:defRPr kumimoji="1" b="1">
                <a:solidFill>
                  <a:schemeClr val="tx1"/>
                </a:solidFill>
                <a:latin typeface="Times New Roman" panose="02020603050405020304" pitchFamily="18" charset="0"/>
              </a:defRPr>
            </a:lvl9pPr>
          </a:lstStyle>
          <a:p>
            <a:pPr marL="0" marR="0" lvl="0" indent="0" algn="r" defTabSz="904875" rtl="0" eaLnBrk="1" fontAlgn="base" latinLnBrk="0" hangingPunct="1">
              <a:lnSpc>
                <a:spcPct val="100000"/>
              </a:lnSpc>
              <a:spcBef>
                <a:spcPct val="0"/>
              </a:spcBef>
              <a:spcAft>
                <a:spcPct val="0"/>
              </a:spcAft>
              <a:buClrTx/>
              <a:buSzTx/>
              <a:buFontTx/>
              <a:buNone/>
              <a:defRPr/>
            </a:pPr>
            <a:fld id="{AD1A5407-9041-4D9E-9832-B98CD7A0A416}" type="datetime1">
              <a:rPr kumimoji="0" lang="es-ES" sz="12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mn-cs"/>
              </a:rPr>
              <a:t>14/04/2021</a:t>
            </a:fld>
            <a:endParaRPr kumimoji="0" lang="es-ES" sz="1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sp>
        <p:nvSpPr>
          <p:cNvPr id="18435" name="Rectangle 7"/>
          <p:cNvSpPr txBox="1">
            <a:spLocks noGrp="1"/>
          </p:cNvSpPr>
          <p:nvPr>
            <p:ph type="sldNum" sz="quarter"/>
          </p:nvPr>
        </p:nvSpPr>
        <p:spPr>
          <a:xfrm>
            <a:off x="5611813" y="6518275"/>
            <a:ext cx="4311650" cy="287338"/>
          </a:xfrm>
          <a:prstGeom prst="rect">
            <a:avLst/>
          </a:prstGeom>
          <a:noFill/>
          <a:ln w="9525">
            <a:noFill/>
          </a:ln>
        </p:spPr>
        <p:txBody>
          <a:bodyPr lIns="90478" tIns="45239" rIns="90478" bIns="45239" anchor="b"/>
          <a:lstStyle/>
          <a:p>
            <a:pPr lvl="0" algn="r" defTabSz="904875" eaLnBrk="1" hangingPunct="1"/>
            <a:fld id="{9A0DB2DC-4C9A-4742-B13C-FB6460FD3503}" type="slidenum">
              <a:rPr lang="es-ES" altLang="es-ES" sz="1200" b="0" dirty="0"/>
              <a:t>4</a:t>
            </a:fld>
            <a:endParaRPr lang="es-ES" altLang="es-ES" sz="1200" b="0" dirty="0"/>
          </a:p>
        </p:txBody>
      </p:sp>
      <p:sp>
        <p:nvSpPr>
          <p:cNvPr id="18436" name="Rectangle 2"/>
          <p:cNvSpPr>
            <a:spLocks noGrp="1" noRot="1" noChangeAspect="1" noTextEdit="1"/>
          </p:cNvSpPr>
          <p:nvPr>
            <p:ph type="sldImg"/>
          </p:nvPr>
        </p:nvSpPr>
        <p:spPr>
          <a:ln/>
        </p:spPr>
      </p:sp>
      <p:sp>
        <p:nvSpPr>
          <p:cNvPr id="18437" name="Rectangle 3"/>
          <p:cNvSpPr>
            <a:spLocks noGrp="1"/>
          </p:cNvSpPr>
          <p:nvPr>
            <p:ph type="body" idx="1"/>
          </p:nvPr>
        </p:nvSpPr>
        <p:spPr>
          <a:ln/>
        </p:spPr>
        <p:txBody>
          <a:bodyPr wrap="square" lIns="90478" tIns="45239" rIns="90478" bIns="45239" anchor="t"/>
          <a:lstStyle/>
          <a:p>
            <a:pPr lvl="0" eaLnBrk="1" hangingPunct="1"/>
            <a:endParaRPr lang="es-HN" altLang="es-HN" dirty="0"/>
          </a:p>
        </p:txBody>
      </p:sp>
    </p:spTree>
    <p:extLst>
      <p:ext uri="{BB962C8B-B14F-4D97-AF65-F5344CB8AC3E}">
        <p14:creationId xmlns:p14="http://schemas.microsoft.com/office/powerpoint/2010/main" val="3502225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Marcador de imagen de diapositiva"/>
          <p:cNvSpPr>
            <a:spLocks noGrp="1" noRot="1" noChangeAspect="1" noTextEdit="1"/>
          </p:cNvSpPr>
          <p:nvPr>
            <p:ph type="sldImg"/>
          </p:nvPr>
        </p:nvSpPr>
        <p:spPr>
          <a:ln/>
        </p:spPr>
      </p:sp>
      <p:sp>
        <p:nvSpPr>
          <p:cNvPr id="20483" name="2 Marcador de notas"/>
          <p:cNvSpPr>
            <a:spLocks noGrp="1"/>
          </p:cNvSpPr>
          <p:nvPr>
            <p:ph type="body" idx="1"/>
          </p:nvPr>
        </p:nvSpPr>
        <p:spPr>
          <a:ln/>
        </p:spPr>
        <p:txBody>
          <a:bodyPr wrap="square" lIns="90478" tIns="45239" rIns="90478" bIns="45239" anchor="t"/>
          <a:lstStyle/>
          <a:p>
            <a:pPr lvl="0"/>
            <a:endParaRPr lang="es-HN" altLang="es-HN" dirty="0"/>
          </a:p>
        </p:txBody>
      </p:sp>
      <p:sp>
        <p:nvSpPr>
          <p:cNvPr id="53252" name="3 Marcador de fecha"/>
          <p:cNvSpPr txBox="1">
            <a:spLocks noGrp="1"/>
          </p:cNvSpPr>
          <p:nvPr>
            <p:ph type="dt" sz="half"/>
          </p:nvPr>
        </p:nvSpPr>
        <p:spPr bwMode="auto">
          <a:ln/>
        </p:spPr>
        <p:txBody>
          <a:bodyPr wrap="square" lIns="90478" tIns="45239" rIns="90478" bIns="45239" numCol="1" anchor="t" anchorCtr="0" compatLnSpc="1"/>
          <a:lstStyle>
            <a:lvl1pPr defTabSz="904875" eaLnBrk="0" hangingPunct="0">
              <a:defRPr kumimoji="1" b="1">
                <a:solidFill>
                  <a:schemeClr val="tx1"/>
                </a:solidFill>
                <a:latin typeface="Times New Roman" panose="02020603050405020304" pitchFamily="18" charset="0"/>
              </a:defRPr>
            </a:lvl1pPr>
            <a:lvl2pPr marL="742950" indent="-285750" defTabSz="904875" eaLnBrk="0" hangingPunct="0">
              <a:defRPr kumimoji="1" b="1">
                <a:solidFill>
                  <a:schemeClr val="tx1"/>
                </a:solidFill>
                <a:latin typeface="Times New Roman" panose="02020603050405020304" pitchFamily="18" charset="0"/>
              </a:defRPr>
            </a:lvl2pPr>
            <a:lvl3pPr marL="1143000" indent="-228600" defTabSz="904875" eaLnBrk="0" hangingPunct="0">
              <a:defRPr kumimoji="1" b="1">
                <a:solidFill>
                  <a:schemeClr val="tx1"/>
                </a:solidFill>
                <a:latin typeface="Times New Roman" panose="02020603050405020304" pitchFamily="18" charset="0"/>
              </a:defRPr>
            </a:lvl3pPr>
            <a:lvl4pPr marL="1600200" indent="-228600" defTabSz="904875" eaLnBrk="0" hangingPunct="0">
              <a:defRPr kumimoji="1" b="1">
                <a:solidFill>
                  <a:schemeClr val="tx1"/>
                </a:solidFill>
                <a:latin typeface="Times New Roman" panose="02020603050405020304" pitchFamily="18" charset="0"/>
              </a:defRPr>
            </a:lvl4pPr>
            <a:lvl5pPr marL="2057400" indent="-228600" defTabSz="904875" eaLnBrk="0" hangingPunct="0">
              <a:defRPr kumimoji="1" b="1">
                <a:solidFill>
                  <a:schemeClr val="tx1"/>
                </a:solidFill>
                <a:latin typeface="Times New Roman" panose="02020603050405020304" pitchFamily="18" charset="0"/>
              </a:defRPr>
            </a:lvl5pPr>
            <a:lvl6pPr marL="2514600" indent="-228600" defTabSz="904875" eaLnBrk="0" fontAlgn="base" hangingPunct="0">
              <a:spcBef>
                <a:spcPct val="0"/>
              </a:spcBef>
              <a:spcAft>
                <a:spcPct val="0"/>
              </a:spcAft>
              <a:defRPr kumimoji="1" b="1">
                <a:solidFill>
                  <a:schemeClr val="tx1"/>
                </a:solidFill>
                <a:latin typeface="Times New Roman" panose="02020603050405020304" pitchFamily="18" charset="0"/>
              </a:defRPr>
            </a:lvl6pPr>
            <a:lvl7pPr marL="2971800" indent="-228600" defTabSz="904875" eaLnBrk="0" fontAlgn="base" hangingPunct="0">
              <a:spcBef>
                <a:spcPct val="0"/>
              </a:spcBef>
              <a:spcAft>
                <a:spcPct val="0"/>
              </a:spcAft>
              <a:defRPr kumimoji="1" b="1">
                <a:solidFill>
                  <a:schemeClr val="tx1"/>
                </a:solidFill>
                <a:latin typeface="Times New Roman" panose="02020603050405020304" pitchFamily="18" charset="0"/>
              </a:defRPr>
            </a:lvl7pPr>
            <a:lvl8pPr marL="3429000" indent="-228600" defTabSz="904875" eaLnBrk="0" fontAlgn="base" hangingPunct="0">
              <a:spcBef>
                <a:spcPct val="0"/>
              </a:spcBef>
              <a:spcAft>
                <a:spcPct val="0"/>
              </a:spcAft>
              <a:defRPr kumimoji="1" b="1">
                <a:solidFill>
                  <a:schemeClr val="tx1"/>
                </a:solidFill>
                <a:latin typeface="Times New Roman" panose="02020603050405020304" pitchFamily="18" charset="0"/>
              </a:defRPr>
            </a:lvl8pPr>
            <a:lvl9pPr marL="3886200" indent="-228600" defTabSz="904875" eaLnBrk="0" fontAlgn="base" hangingPunct="0">
              <a:spcBef>
                <a:spcPct val="0"/>
              </a:spcBef>
              <a:spcAft>
                <a:spcPct val="0"/>
              </a:spcAft>
              <a:defRPr kumimoji="1" b="1">
                <a:solidFill>
                  <a:schemeClr val="tx1"/>
                </a:solidFill>
                <a:latin typeface="Times New Roman" panose="02020603050405020304" pitchFamily="18" charset="0"/>
              </a:defRPr>
            </a:lvl9pPr>
          </a:lstStyle>
          <a:p>
            <a:pPr marL="0" marR="0" lvl="0" indent="0" algn="r" defTabSz="904875" rtl="0" eaLnBrk="1" fontAlgn="base" latinLnBrk="0" hangingPunct="1">
              <a:lnSpc>
                <a:spcPct val="100000"/>
              </a:lnSpc>
              <a:spcBef>
                <a:spcPct val="0"/>
              </a:spcBef>
              <a:spcAft>
                <a:spcPct val="0"/>
              </a:spcAft>
              <a:buClrTx/>
              <a:buSzTx/>
              <a:buFontTx/>
              <a:buNone/>
              <a:defRPr/>
            </a:pPr>
            <a:fld id="{34312EAB-BC78-4CD9-BBF2-0CC6FB4850BF}" type="datetime1">
              <a:rPr kumimoji="0" lang="es-ES" sz="12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mn-cs"/>
              </a:rPr>
              <a:t>14/04/2021</a:t>
            </a:fld>
            <a:endParaRPr kumimoji="0" lang="es-ES" sz="1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sp>
        <p:nvSpPr>
          <p:cNvPr id="20485" name="4 Marcador de número de diapositiva"/>
          <p:cNvSpPr txBox="1">
            <a:spLocks noGrp="1"/>
          </p:cNvSpPr>
          <p:nvPr>
            <p:ph type="sldNum" sz="quarter"/>
          </p:nvPr>
        </p:nvSpPr>
        <p:spPr>
          <a:xfrm>
            <a:off x="5611813" y="6518275"/>
            <a:ext cx="4311650" cy="287338"/>
          </a:xfrm>
          <a:prstGeom prst="rect">
            <a:avLst/>
          </a:prstGeom>
          <a:noFill/>
          <a:ln w="9525">
            <a:noFill/>
          </a:ln>
        </p:spPr>
        <p:txBody>
          <a:bodyPr lIns="90478" tIns="45239" rIns="90478" bIns="45239" anchor="b"/>
          <a:lstStyle/>
          <a:p>
            <a:pPr lvl="0" algn="r" defTabSz="904875" eaLnBrk="1" hangingPunct="1"/>
            <a:fld id="{9A0DB2DC-4C9A-4742-B13C-FB6460FD3503}" type="slidenum">
              <a:rPr lang="es-ES" altLang="es-ES" sz="1200" b="0" dirty="0"/>
              <a:t>5</a:t>
            </a:fld>
            <a:endParaRPr lang="es-ES" altLang="es-ES" sz="1200" b="0" dirty="0"/>
          </a:p>
        </p:txBody>
      </p:sp>
    </p:spTree>
    <p:extLst>
      <p:ext uri="{BB962C8B-B14F-4D97-AF65-F5344CB8AC3E}">
        <p14:creationId xmlns:p14="http://schemas.microsoft.com/office/powerpoint/2010/main" val="3820693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fecha 3"/>
          <p:cNvSpPr>
            <a:spLocks noGrp="1"/>
          </p:cNvSpPr>
          <p:nvPr>
            <p:ph type="dt" idx="10"/>
          </p:nvPr>
        </p:nvSpPr>
        <p:spPr/>
        <p:txBody>
          <a:bodyPr/>
          <a:lstStyle/>
          <a:p>
            <a:pPr marL="0" marR="0" lvl="0" indent="0" algn="r" defTabSz="904875" rtl="0" eaLnBrk="1" fontAlgn="base" latinLnBrk="0" hangingPunct="1">
              <a:lnSpc>
                <a:spcPct val="100000"/>
              </a:lnSpc>
              <a:spcBef>
                <a:spcPct val="0"/>
              </a:spcBef>
              <a:spcAft>
                <a:spcPct val="0"/>
              </a:spcAft>
              <a:buClrTx/>
              <a:buSzTx/>
              <a:buFontTx/>
              <a:buNone/>
              <a:defRPr/>
            </a:pPr>
            <a:fld id="{CA995E68-2C59-4FFD-AD9F-6AC36B2D544A}" type="datetime1">
              <a:rPr kumimoji="0" lang="es-ES" sz="12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mn-cs"/>
              </a:rPr>
              <a:t>14/04/2021</a:t>
            </a:fld>
            <a:endParaRPr kumimoji="0" lang="es-ES" sz="1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6323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514350" y="2840037"/>
            <a:ext cx="5829300" cy="1960563"/>
          </a:xfr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
        <p:nvSpPr>
          <p:cNvPr id="4" name="Marcador de posición de fecha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5" name="Marcador de posición de pie de página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6" name="Marcador de posición de número de diapositiva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FA9058-87E3-4516-99A4-3CA3D9B21D02}" type="slidenum">
              <a:rPr kumimoji="0" lang="es-ES" altLang="es-ES" sz="14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Arial" panose="020B0604020202020204" pitchFamily="34" charset="0"/>
              </a:rPr>
              <a:t>‹Nº›</a:t>
            </a:fld>
            <a:endParaRPr kumimoji="0" lang="es-ES" alt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posición de fecha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5" name="Marcador de posición de pie de página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6" name="Marcador de posición de número de diapositiva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FA9058-87E3-4516-99A4-3CA3D9B21D02}" type="slidenum">
              <a:rPr kumimoji="0" lang="es-ES" altLang="es-ES" sz="14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Arial" panose="020B0604020202020204" pitchFamily="34" charset="0"/>
              </a:rPr>
              <a:t>‹Nº›</a:t>
            </a:fld>
            <a:endParaRPr kumimoji="0" lang="es-ES" alt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4972050" y="366719"/>
            <a:ext cx="1543050" cy="7800975"/>
          </a:xfr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342900" y="366719"/>
            <a:ext cx="4476750" cy="780097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posición de fecha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5" name="Marcador de posición de pie de página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6" name="Marcador de posición de número de diapositiva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FA9058-87E3-4516-99A4-3CA3D9B21D02}" type="slidenum">
              <a:rPr kumimoji="0" lang="es-ES" altLang="es-ES" sz="14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Arial" panose="020B0604020202020204" pitchFamily="34" charset="0"/>
              </a:rPr>
              <a:t>‹Nº›</a:t>
            </a:fld>
            <a:endParaRPr kumimoji="0" lang="es-ES" alt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ido">
    <p:bg>
      <p:bgPr>
        <a:solidFill>
          <a:schemeClr val="bg1"/>
        </a:solidFill>
        <a:effectLst/>
      </p:bgPr>
    </p:bg>
    <p:spTree>
      <p:nvGrpSpPr>
        <p:cNvPr id="1" name=""/>
        <p:cNvGrpSpPr/>
        <p:nvPr/>
      </p:nvGrpSpPr>
      <p:grpSpPr>
        <a:xfrm>
          <a:off x="0" y="0"/>
          <a:ext cx="0" cy="0"/>
          <a:chOff x="0" y="0"/>
          <a:chExt cx="0" cy="0"/>
        </a:xfrm>
      </p:grpSpPr>
      <p:sp>
        <p:nvSpPr>
          <p:cNvPr id="2" name="1 Marcador de contenido"/>
          <p:cNvSpPr>
            <a:spLocks noGrp="1"/>
          </p:cNvSpPr>
          <p:nvPr>
            <p:ph hasCustomPrompt="1"/>
          </p:nvPr>
        </p:nvSpPr>
        <p:spPr>
          <a:xfrm>
            <a:off x="342900" y="366719"/>
            <a:ext cx="6172200" cy="780097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2 Marcador de pie de página"/>
          <p:cNvSpPr>
            <a:spLocks noGrp="1"/>
          </p:cNvSpPr>
          <p:nvPr>
            <p:ph type="ftr" sz="quarter" idx="3"/>
          </p:nvPr>
        </p:nvSpPr>
        <p:spPr bwMode="auto">
          <a:xfrm>
            <a:off x="2343150" y="8326438"/>
            <a:ext cx="2171700" cy="635000"/>
          </a:xfrm>
          <a:prstGeom prst="rect">
            <a:avLst/>
          </a:prstGeom>
          <a:ln>
            <a:miter lim="800000"/>
          </a:ln>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s-HN"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t>COOMUPL                                                                                     MEMORIA 2008        </a:t>
            </a: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3" name="Marcador de posición de fecha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4" name="Marcador de posición de número de diapositiva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FA9058-87E3-4516-99A4-3CA3D9B21D02}" type="slidenum">
              <a:rPr kumimoji="0" lang="es-ES" altLang="es-ES" sz="14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Arial" panose="020B0604020202020204" pitchFamily="34" charset="0"/>
              </a:rPr>
              <a:t>‹Nº›</a:t>
            </a:fld>
            <a:endParaRPr kumimoji="0" lang="es-ES" alt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transition>
    <p:checker/>
    <p:sndAc>
      <p:stSnd loop="1">
        <p:snd r:embed="rId1" name="chimes.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Diapositiva de título">
    <p:bg>
      <p:bgPr>
        <a:solidFill>
          <a:schemeClr val="bg1"/>
        </a:solidFill>
        <a:effectLst/>
      </p:bgPr>
    </p:bg>
    <p:spTree>
      <p:nvGrpSpPr>
        <p:cNvPr id="1" name=""/>
        <p:cNvGrpSpPr/>
        <p:nvPr/>
      </p:nvGrpSpPr>
      <p:grpSpPr>
        <a:xfrm>
          <a:off x="0" y="0"/>
          <a:ext cx="0" cy="0"/>
          <a:chOff x="0" y="0"/>
          <a:chExt cx="0" cy="0"/>
        </a:xfrm>
      </p:grpSpPr>
      <p:pic>
        <p:nvPicPr>
          <p:cNvPr id="4098" name="Picture 11" descr="Sprite 10"/>
          <p:cNvPicPr>
            <a:picLocks noChangeAspect="1"/>
          </p:cNvPicPr>
          <p:nvPr userDrawn="1"/>
        </p:nvPicPr>
        <p:blipFill>
          <a:blip r:embed="rId3"/>
          <a:srcRect r="415" b="1929"/>
          <a:stretch>
            <a:fillRect/>
          </a:stretch>
        </p:blipFill>
        <p:spPr>
          <a:xfrm>
            <a:off x="26988" y="8893175"/>
            <a:ext cx="6858000" cy="287338"/>
          </a:xfrm>
          <a:prstGeom prst="rect">
            <a:avLst/>
          </a:prstGeom>
          <a:noFill/>
          <a:ln w="9525">
            <a:noFill/>
          </a:ln>
        </p:spPr>
      </p:pic>
      <p:pic>
        <p:nvPicPr>
          <p:cNvPr id="4099" name="Picture 12" descr="Sprite 10"/>
          <p:cNvPicPr>
            <a:picLocks noChangeAspect="1"/>
          </p:cNvPicPr>
          <p:nvPr userDrawn="1"/>
        </p:nvPicPr>
        <p:blipFill>
          <a:blip r:embed="rId3"/>
          <a:srcRect r="415" b="1929"/>
          <a:stretch>
            <a:fillRect/>
          </a:stretch>
        </p:blipFill>
        <p:spPr>
          <a:xfrm>
            <a:off x="-26987" y="-36512"/>
            <a:ext cx="6858000" cy="431800"/>
          </a:xfrm>
          <a:prstGeom prst="rect">
            <a:avLst/>
          </a:prstGeom>
          <a:noFill/>
          <a:ln w="9525">
            <a:noFill/>
          </a:ln>
        </p:spPr>
      </p:pic>
      <p:sp>
        <p:nvSpPr>
          <p:cNvPr id="4100" name="Rectangle 13"/>
          <p:cNvSpPr/>
          <p:nvPr userDrawn="1"/>
        </p:nvSpPr>
        <p:spPr>
          <a:xfrm flipV="1">
            <a:off x="28575" y="8821738"/>
            <a:ext cx="6856413" cy="71437"/>
          </a:xfrm>
          <a:prstGeom prst="rect">
            <a:avLst/>
          </a:prstGeom>
          <a:gradFill rotWithShape="0">
            <a:gsLst>
              <a:gs pos="0">
                <a:schemeClr val="bg1"/>
              </a:gs>
              <a:gs pos="100000">
                <a:schemeClr val="tx1"/>
              </a:gs>
            </a:gsLst>
            <a:lin ang="5400000" scaled="1"/>
            <a:tileRect/>
          </a:gradFill>
          <a:ln w="9525">
            <a:noFill/>
          </a:ln>
        </p:spPr>
        <p:txBody>
          <a:bodyPr rot="10800000"/>
          <a:lstStyle/>
          <a:p>
            <a:pPr lvl="0" eaLnBrk="1" hangingPunct="1"/>
            <a:endParaRPr lang="es-HN" altLang="es-HN" sz="2400" b="0" dirty="0">
              <a:solidFill>
                <a:schemeClr val="bg1"/>
              </a:solidFill>
              <a:latin typeface="Times New Roman" panose="02020603050405020304" pitchFamily="18" charset="0"/>
            </a:endParaRPr>
          </a:p>
        </p:txBody>
      </p:sp>
      <p:sp>
        <p:nvSpPr>
          <p:cNvPr id="4101" name="Rectangle 14"/>
          <p:cNvSpPr/>
          <p:nvPr userDrawn="1"/>
        </p:nvSpPr>
        <p:spPr>
          <a:xfrm flipV="1">
            <a:off x="-26987" y="395288"/>
            <a:ext cx="6856412" cy="71437"/>
          </a:xfrm>
          <a:prstGeom prst="rect">
            <a:avLst/>
          </a:prstGeom>
          <a:gradFill rotWithShape="0">
            <a:gsLst>
              <a:gs pos="0">
                <a:schemeClr val="bg1"/>
              </a:gs>
              <a:gs pos="100000">
                <a:schemeClr val="tx1"/>
              </a:gs>
            </a:gsLst>
            <a:lin ang="5400000" scaled="1"/>
            <a:tileRect/>
          </a:gradFill>
          <a:ln w="9525">
            <a:noFill/>
          </a:ln>
        </p:spPr>
        <p:txBody>
          <a:bodyPr rot="10800000"/>
          <a:lstStyle/>
          <a:p>
            <a:pPr lvl="0" eaLnBrk="1" hangingPunct="1"/>
            <a:endParaRPr lang="es-HN" altLang="es-HN" sz="2400" b="0" dirty="0">
              <a:solidFill>
                <a:schemeClr val="bg1"/>
              </a:solidFill>
              <a:latin typeface="Times New Roman" panose="02020603050405020304" pitchFamily="18" charset="0"/>
            </a:endParaRPr>
          </a:p>
        </p:txBody>
      </p:sp>
      <p:sp>
        <p:nvSpPr>
          <p:cNvPr id="11" name="Rectangle 16"/>
          <p:cNvSpPr>
            <a:spLocks noGrp="1" noChangeArrowheads="1"/>
          </p:cNvSpPr>
          <p:nvPr>
            <p:ph type="ftr" sz="quarter" idx="3"/>
          </p:nvPr>
        </p:nvSpPr>
        <p:spPr bwMode="auto">
          <a:xfrm>
            <a:off x="260350" y="8747125"/>
            <a:ext cx="6408738" cy="395288"/>
          </a:xfrm>
          <a:prstGeom prst="rect">
            <a:avLst/>
          </a:prstGeom>
          <a:ln>
            <a:miter lim="800000"/>
          </a:ln>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s-HN"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t>COOMUPL                                                                                   MEMORIA 2008</a:t>
            </a: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2" name="Marcador de posición de fecha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3" name="Marcador de posición de número de diapositiva 2"/>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FA9058-87E3-4516-99A4-3CA3D9B21D02}" type="slidenum">
              <a:rPr kumimoji="0" lang="es-ES" altLang="es-ES" sz="14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Arial" panose="020B0604020202020204" pitchFamily="34" charset="0"/>
              </a:rPr>
              <a:t>‹Nº›</a:t>
            </a:fld>
            <a:endParaRPr kumimoji="0" lang="es-ES" alt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transition>
    <p:checker/>
    <p:sndAc>
      <p:stSnd loop="1">
        <p:snd r:embed="rId1" name="chimes.wav"/>
      </p:st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ítulo, objetos y texto">
    <p:bg>
      <p:bgPr>
        <a:solidFill>
          <a:schemeClr val="bg1"/>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342900" y="366713"/>
            <a:ext cx="6172200" cy="1524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342900" y="2133600"/>
            <a:ext cx="3009900" cy="603408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3505200" y="2133600"/>
            <a:ext cx="3009900" cy="603408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4 Marcador de pie de página"/>
          <p:cNvSpPr>
            <a:spLocks noGrp="1"/>
          </p:cNvSpPr>
          <p:nvPr>
            <p:ph type="ftr" sz="quarter" idx="3"/>
          </p:nvPr>
        </p:nvSpPr>
        <p:spPr bwMode="auto">
          <a:xfrm>
            <a:off x="2343150" y="8326438"/>
            <a:ext cx="2171700" cy="635000"/>
          </a:xfrm>
          <a:prstGeom prst="rect">
            <a:avLst/>
          </a:prstGeom>
          <a:ln>
            <a:miter lim="800000"/>
          </a:ln>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s-HN"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t>COOMUPL                                                                                     MEMORIA 2008        </a:t>
            </a: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5" name="Marcador de posición de fecha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6" name="Marcador de posición de número de diapositiva 5"/>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FA9058-87E3-4516-99A4-3CA3D9B21D02}" type="slidenum">
              <a:rPr kumimoji="0" lang="es-ES" altLang="es-ES" sz="14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Arial" panose="020B0604020202020204" pitchFamily="34" charset="0"/>
              </a:rPr>
              <a:t>‹Nº›</a:t>
            </a:fld>
            <a:endParaRPr kumimoji="0" lang="es-ES" alt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transition>
    <p:checker/>
    <p:sndAc>
      <p:stSnd loop="1">
        <p:snd r:embed="rId1" name="chimes.wav"/>
      </p:st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dgm">
  <p:cSld name="Título y diagrama u organigrama">
    <p:bg>
      <p:bgPr>
        <a:solidFill>
          <a:schemeClr val="bg1"/>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342900" y="366713"/>
            <a:ext cx="6172200" cy="1524000"/>
          </a:xfrm>
          <a:prstGeom prst="rect">
            <a:avLst/>
          </a:prstGeom>
        </p:spPr>
        <p:txBody>
          <a:bodyPr/>
          <a:lstStyle/>
          <a:p>
            <a:r>
              <a:rPr lang="es-ES"/>
              <a:t>Haga clic para modificar el estilo de título del patrón</a:t>
            </a:r>
          </a:p>
        </p:txBody>
      </p:sp>
      <p:sp>
        <p:nvSpPr>
          <p:cNvPr id="3" name="2 Marcador de SmartArt"/>
          <p:cNvSpPr>
            <a:spLocks noGrp="1"/>
          </p:cNvSpPr>
          <p:nvPr>
            <p:ph type="pic" idx="1"/>
          </p:nvPr>
        </p:nvSpPr>
        <p:spPr>
          <a:xfrm>
            <a:off x="342900" y="2133600"/>
            <a:ext cx="6172200" cy="6034088"/>
          </a:xfrm>
          <a:prstGeom prst="rect">
            <a:avLst/>
          </a:prstGeo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es-ES" sz="3200" b="0" i="0" u="none" strike="noStrike" kern="0" cap="none" spc="0" normalizeH="0" baseline="0" noProof="0" dirty="0">
              <a:ln>
                <a:noFill/>
              </a:ln>
              <a:solidFill>
                <a:schemeClr val="tx1"/>
              </a:solidFill>
              <a:effectLst/>
              <a:uLnTx/>
              <a:uFillTx/>
              <a:latin typeface="+mn-lt"/>
              <a:ea typeface="+mn-ea"/>
              <a:cs typeface="+mn-cs"/>
            </a:endParaRPr>
          </a:p>
        </p:txBody>
      </p:sp>
      <p:sp>
        <p:nvSpPr>
          <p:cNvPr id="7" name="3 Marcador de pie de página"/>
          <p:cNvSpPr>
            <a:spLocks noGrp="1"/>
          </p:cNvSpPr>
          <p:nvPr>
            <p:ph type="ftr" sz="quarter" idx="3"/>
          </p:nvPr>
        </p:nvSpPr>
        <p:spPr bwMode="auto">
          <a:xfrm>
            <a:off x="2343150" y="8326438"/>
            <a:ext cx="2171700" cy="635000"/>
          </a:xfrm>
          <a:prstGeom prst="rect">
            <a:avLst/>
          </a:prstGeom>
          <a:ln>
            <a:miter lim="800000"/>
          </a:ln>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s-HN"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t>COOMUPL                                                                                     MEMORIA 2008        </a:t>
            </a: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4" name="Marcador de posición de fecha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5" name="Marcador de posición de número de diapositiva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FA9058-87E3-4516-99A4-3CA3D9B21D02}" type="slidenum">
              <a:rPr kumimoji="0" lang="es-ES" altLang="es-ES" sz="14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Arial" panose="020B0604020202020204" pitchFamily="34" charset="0"/>
              </a:rPr>
              <a:t>‹Nº›</a:t>
            </a:fld>
            <a:endParaRPr kumimoji="0" lang="es-ES" alt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transition>
    <p:checker/>
    <p:sndAc>
      <p:stSnd loop="1">
        <p:snd r:embed="rId1" name="chimes.wav"/>
      </p:st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6350" y="-11290"/>
            <a:ext cx="6877353" cy="9166580"/>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847947" y="3206046"/>
            <a:ext cx="4370039" cy="2195069"/>
          </a:xfrm>
        </p:spPr>
        <p:txBody>
          <a:bodyPr anchor="b">
            <a:noAutofit/>
          </a:bodyPr>
          <a:lstStyle>
            <a:lvl1pPr algn="r">
              <a:defRPr sz="405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47947" y="5401113"/>
            <a:ext cx="4370039" cy="1462532"/>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endParaRPr kumimoji="1" lang="es-ES" sz="675" b="1"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1" lang="es-ES" sz="675" b="1"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DC7E0AEA-1BC3-4521-AB8B-ABF321091DD6}" type="slidenum">
              <a:rPr kumimoji="1" lang="es-ES" altLang="es-ES" sz="675" b="1" i="0" u="none" strike="noStrike" kern="1200" cap="none" spc="0" normalizeH="0" baseline="0" noProof="0" smtClean="0">
                <a:ln>
                  <a:noFill/>
                </a:ln>
                <a:solidFill>
                  <a:schemeClr val="accent1"/>
                </a:solidFill>
                <a:effectLst/>
                <a:uLnTx/>
                <a:uFillTx/>
                <a:latin typeface="Times New Roman" panose="02020603050405020304" pitchFamily="18" charset="0"/>
                <a:ea typeface="+mn-ea"/>
                <a:cs typeface="Arial" panose="020B0604020202020204" pitchFamily="34" charset="0"/>
              </a:rPr>
              <a:t>‹Nº›</a:t>
            </a:fld>
            <a:endParaRPr kumimoji="1" lang="es-ES" altLang="es-ES" sz="675" b="1" i="0" u="none" strike="noStrike" kern="1200" cap="none" spc="0" normalizeH="0" baseline="0" noProof="0">
              <a:ln>
                <a:noFill/>
              </a:ln>
              <a:solidFill>
                <a:schemeClr val="accent1"/>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617826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endParaRPr kumimoji="1" lang="es-ES" sz="675" b="1"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1" lang="es-ES" sz="675" b="1"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DFA9058-87E3-4516-99A4-3CA3D9B21D02}" type="slidenum">
              <a:rPr kumimoji="1" lang="es-ES" altLang="es-ES" sz="675" b="1" i="0" u="none" strike="noStrike" kern="1200" cap="none" spc="0" normalizeH="0" baseline="0" noProof="0" smtClean="0">
                <a:ln>
                  <a:noFill/>
                </a:ln>
                <a:solidFill>
                  <a:schemeClr val="accent1"/>
                </a:solidFill>
                <a:effectLst/>
                <a:uLnTx/>
                <a:uFillTx/>
                <a:latin typeface="Times New Roman" panose="02020603050405020304" pitchFamily="18" charset="0"/>
                <a:ea typeface="+mn-ea"/>
                <a:cs typeface="Arial" panose="020B0604020202020204" pitchFamily="34" charset="0"/>
              </a:rPr>
              <a:t>‹Nº›</a:t>
            </a:fld>
            <a:endParaRPr kumimoji="1" lang="es-ES" altLang="es-ES" sz="675" b="1" i="0" u="none" strike="noStrike" kern="1200" cap="none" spc="0" normalizeH="0" baseline="0" noProof="0">
              <a:ln>
                <a:noFill/>
              </a:ln>
              <a:solidFill>
                <a:schemeClr val="accent1"/>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9478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457199" y="3601158"/>
            <a:ext cx="4760786" cy="2435441"/>
          </a:xfrm>
        </p:spPr>
        <p:txBody>
          <a:bodyPr anchor="b"/>
          <a:lstStyle>
            <a:lvl1pPr algn="l">
              <a:defRPr sz="3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457199" y="6036597"/>
            <a:ext cx="4760786" cy="11472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endParaRPr kumimoji="1" lang="es-ES" sz="675" b="1"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1" lang="es-ES" sz="675" b="1"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DFA9058-87E3-4516-99A4-3CA3D9B21D02}" type="slidenum">
              <a:rPr kumimoji="1" lang="es-ES" altLang="es-ES" sz="675" b="1" i="0" u="none" strike="noStrike" kern="1200" cap="none" spc="0" normalizeH="0" baseline="0" noProof="0" smtClean="0">
                <a:ln>
                  <a:noFill/>
                </a:ln>
                <a:solidFill>
                  <a:schemeClr val="accent1"/>
                </a:solidFill>
                <a:effectLst/>
                <a:uLnTx/>
                <a:uFillTx/>
                <a:latin typeface="Times New Roman" panose="02020603050405020304" pitchFamily="18" charset="0"/>
                <a:ea typeface="+mn-ea"/>
                <a:cs typeface="Arial" panose="020B0604020202020204" pitchFamily="34" charset="0"/>
              </a:rPr>
              <a:t>‹Nº›</a:t>
            </a:fld>
            <a:endParaRPr kumimoji="1" lang="es-ES" altLang="es-ES" sz="675" b="1" i="0" u="none" strike="noStrike" kern="1200" cap="none" spc="0" normalizeH="0" baseline="0" noProof="0">
              <a:ln>
                <a:noFill/>
              </a:ln>
              <a:solidFill>
                <a:schemeClr val="accent1"/>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8923947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812800"/>
            <a:ext cx="4760786" cy="176106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457200" y="2880785"/>
            <a:ext cx="2316082" cy="517436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2901903" y="2880787"/>
            <a:ext cx="2316083" cy="517436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endParaRPr kumimoji="1" lang="es-ES" sz="675" b="1"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1" lang="es-ES" sz="675" b="1"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DFA9058-87E3-4516-99A4-3CA3D9B21D02}" type="slidenum">
              <a:rPr kumimoji="1" lang="es-ES" altLang="es-ES" sz="675" b="1" i="0" u="none" strike="noStrike" kern="1200" cap="none" spc="0" normalizeH="0" baseline="0" noProof="0" smtClean="0">
                <a:ln>
                  <a:noFill/>
                </a:ln>
                <a:solidFill>
                  <a:schemeClr val="accent1"/>
                </a:solidFill>
                <a:effectLst/>
                <a:uLnTx/>
                <a:uFillTx/>
                <a:latin typeface="Times New Roman" panose="02020603050405020304" pitchFamily="18" charset="0"/>
                <a:ea typeface="+mn-ea"/>
                <a:cs typeface="Arial" panose="020B0604020202020204" pitchFamily="34" charset="0"/>
              </a:rPr>
              <a:t>‹Nº›</a:t>
            </a:fld>
            <a:endParaRPr kumimoji="1" lang="es-ES" altLang="es-ES" sz="675" b="1" i="0" u="none" strike="noStrike" kern="1200" cap="none" spc="0" normalizeH="0" baseline="0" noProof="0">
              <a:ln>
                <a:noFill/>
              </a:ln>
              <a:solidFill>
                <a:schemeClr val="accent1"/>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912224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hasCustomPrompt="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posición de fecha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5" name="Marcador de posición de pie de página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6" name="Marcador de posición de número de diapositiva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FA9058-87E3-4516-99A4-3CA3D9B21D02}" type="slidenum">
              <a:rPr kumimoji="0" lang="es-ES" altLang="es-ES" sz="14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Arial" panose="020B0604020202020204" pitchFamily="34" charset="0"/>
              </a:rPr>
              <a:t>‹Nº›</a:t>
            </a:fld>
            <a:endParaRPr kumimoji="0" lang="es-ES" alt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812800"/>
            <a:ext cx="4760785" cy="1761067"/>
          </a:xfrm>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457199" y="2881311"/>
            <a:ext cx="2318004" cy="768349"/>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Content Placeholder 3"/>
          <p:cNvSpPr>
            <a:spLocks noGrp="1"/>
          </p:cNvSpPr>
          <p:nvPr>
            <p:ph sz="half" idx="2"/>
          </p:nvPr>
        </p:nvSpPr>
        <p:spPr>
          <a:xfrm>
            <a:off x="457199" y="3649662"/>
            <a:ext cx="2318004" cy="4405489"/>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2899980" y="2881311"/>
            <a:ext cx="2318004" cy="768349"/>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Content Placeholder 5"/>
          <p:cNvSpPr>
            <a:spLocks noGrp="1"/>
          </p:cNvSpPr>
          <p:nvPr>
            <p:ph sz="quarter" idx="4"/>
          </p:nvPr>
        </p:nvSpPr>
        <p:spPr>
          <a:xfrm>
            <a:off x="2899980" y="3649662"/>
            <a:ext cx="2318004" cy="4405489"/>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endParaRPr kumimoji="1" lang="es-ES" sz="675" b="1"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1" lang="es-ES" sz="675" b="1"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DFA9058-87E3-4516-99A4-3CA3D9B21D02}" type="slidenum">
              <a:rPr kumimoji="1" lang="es-ES" altLang="es-ES" sz="675" b="1" i="0" u="none" strike="noStrike" kern="1200" cap="none" spc="0" normalizeH="0" baseline="0" noProof="0" smtClean="0">
                <a:ln>
                  <a:noFill/>
                </a:ln>
                <a:solidFill>
                  <a:schemeClr val="accent1"/>
                </a:solidFill>
                <a:effectLst/>
                <a:uLnTx/>
                <a:uFillTx/>
                <a:latin typeface="Times New Roman" panose="02020603050405020304" pitchFamily="18" charset="0"/>
                <a:ea typeface="+mn-ea"/>
                <a:cs typeface="Arial" panose="020B0604020202020204" pitchFamily="34" charset="0"/>
              </a:rPr>
              <a:t>‹Nº›</a:t>
            </a:fld>
            <a:endParaRPr kumimoji="1" lang="es-ES" altLang="es-ES" sz="675" b="1" i="0" u="none" strike="noStrike" kern="1200" cap="none" spc="0" normalizeH="0" baseline="0" noProof="0">
              <a:ln>
                <a:noFill/>
              </a:ln>
              <a:solidFill>
                <a:schemeClr val="accent1"/>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698755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199" y="812800"/>
            <a:ext cx="4760786" cy="1761067"/>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endParaRPr kumimoji="1" lang="es-ES" sz="675" b="1"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1" lang="es-ES" sz="675" b="1"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DFA9058-87E3-4516-99A4-3CA3D9B21D02}" type="slidenum">
              <a:rPr kumimoji="1" lang="es-ES" altLang="es-ES" sz="675" b="1" i="0" u="none" strike="noStrike" kern="1200" cap="none" spc="0" normalizeH="0" baseline="0" noProof="0" smtClean="0">
                <a:ln>
                  <a:noFill/>
                </a:ln>
                <a:solidFill>
                  <a:schemeClr val="accent1"/>
                </a:solidFill>
                <a:effectLst/>
                <a:uLnTx/>
                <a:uFillTx/>
                <a:latin typeface="Times New Roman" panose="02020603050405020304" pitchFamily="18" charset="0"/>
                <a:ea typeface="+mn-ea"/>
                <a:cs typeface="Arial" panose="020B0604020202020204" pitchFamily="34" charset="0"/>
              </a:rPr>
              <a:t>‹Nº›</a:t>
            </a:fld>
            <a:endParaRPr kumimoji="1" lang="es-ES" altLang="es-ES" sz="675" b="1" i="0" u="none" strike="noStrike" kern="1200" cap="none" spc="0" normalizeH="0" baseline="0" noProof="0">
              <a:ln>
                <a:noFill/>
              </a:ln>
              <a:solidFill>
                <a:schemeClr val="accent1"/>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828793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endParaRPr kumimoji="1" lang="es-ES" sz="675" b="1"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1" lang="es-ES" sz="675" b="1"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DFA9058-87E3-4516-99A4-3CA3D9B21D02}" type="slidenum">
              <a:rPr kumimoji="1" lang="es-ES" altLang="es-ES" sz="675" b="1" i="0" u="none" strike="noStrike" kern="1200" cap="none" spc="0" normalizeH="0" baseline="0" noProof="0" smtClean="0">
                <a:ln>
                  <a:noFill/>
                </a:ln>
                <a:solidFill>
                  <a:schemeClr val="accent1"/>
                </a:solidFill>
                <a:effectLst/>
                <a:uLnTx/>
                <a:uFillTx/>
                <a:latin typeface="Times New Roman" panose="02020603050405020304" pitchFamily="18" charset="0"/>
                <a:ea typeface="+mn-ea"/>
                <a:cs typeface="Arial" panose="020B0604020202020204" pitchFamily="34" charset="0"/>
              </a:rPr>
              <a:t>‹Nº›</a:t>
            </a:fld>
            <a:endParaRPr kumimoji="1" lang="es-ES" altLang="es-ES" sz="675" b="1" i="0" u="none" strike="noStrike" kern="1200" cap="none" spc="0" normalizeH="0" baseline="0" noProof="0">
              <a:ln>
                <a:noFill/>
              </a:ln>
              <a:solidFill>
                <a:schemeClr val="accent1"/>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9529319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199" y="1998139"/>
            <a:ext cx="2092637" cy="1704621"/>
          </a:xfrm>
        </p:spPr>
        <p:txBody>
          <a:bodyPr anchor="b">
            <a:normAutofit/>
          </a:bodyPr>
          <a:lstStyle>
            <a:lvl1pPr>
              <a:defRPr sz="15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2678456" y="686567"/>
            <a:ext cx="2539528" cy="7368583"/>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199" y="3702759"/>
            <a:ext cx="2092637" cy="3445932"/>
          </a:xfrm>
        </p:spPr>
        <p:txBody>
          <a:bodyPr>
            <a:normAutofit/>
          </a:bodyPr>
          <a:lstStyle>
            <a:lvl1pPr marL="0" indent="0">
              <a:buNone/>
              <a:defRPr sz="105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endParaRPr kumimoji="1" lang="es-ES" sz="675" b="1"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1" lang="es-ES" sz="675" b="1"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DFA9058-87E3-4516-99A4-3CA3D9B21D02}" type="slidenum">
              <a:rPr kumimoji="1" lang="es-ES" altLang="es-ES" sz="675" b="1" i="0" u="none" strike="noStrike" kern="1200" cap="none" spc="0" normalizeH="0" baseline="0" noProof="0" smtClean="0">
                <a:ln>
                  <a:noFill/>
                </a:ln>
                <a:solidFill>
                  <a:schemeClr val="accent1"/>
                </a:solidFill>
                <a:effectLst/>
                <a:uLnTx/>
                <a:uFillTx/>
                <a:latin typeface="Times New Roman" panose="02020603050405020304" pitchFamily="18" charset="0"/>
                <a:ea typeface="+mn-ea"/>
                <a:cs typeface="Arial" panose="020B0604020202020204" pitchFamily="34" charset="0"/>
              </a:rPr>
              <a:t>‹Nº›</a:t>
            </a:fld>
            <a:endParaRPr kumimoji="1" lang="es-ES" altLang="es-ES" sz="675" b="1" i="0" u="none" strike="noStrike" kern="1200" cap="none" spc="0" normalizeH="0" baseline="0" noProof="0">
              <a:ln>
                <a:noFill/>
              </a:ln>
              <a:solidFill>
                <a:schemeClr val="accent1"/>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6793057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199" y="6400800"/>
            <a:ext cx="4760786" cy="755651"/>
          </a:xfrm>
        </p:spPr>
        <p:txBody>
          <a:bodyPr anchor="b">
            <a:normAutofit/>
          </a:bodyPr>
          <a:lstStyle>
            <a:lvl1pPr algn="l">
              <a:defRPr sz="18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457199" y="812800"/>
            <a:ext cx="4760786" cy="5127624"/>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57199" y="7156451"/>
            <a:ext cx="4760786" cy="898699"/>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endParaRPr kumimoji="1" lang="es-ES" sz="675" b="1"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1" lang="es-ES" sz="675" b="1"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DFA9058-87E3-4516-99A4-3CA3D9B21D02}" type="slidenum">
              <a:rPr kumimoji="1" lang="es-ES" altLang="es-ES" sz="675" b="1" i="0" u="none" strike="noStrike" kern="1200" cap="none" spc="0" normalizeH="0" baseline="0" noProof="0" smtClean="0">
                <a:ln>
                  <a:noFill/>
                </a:ln>
                <a:solidFill>
                  <a:schemeClr val="accent1"/>
                </a:solidFill>
                <a:effectLst/>
                <a:uLnTx/>
                <a:uFillTx/>
                <a:latin typeface="Times New Roman" panose="02020603050405020304" pitchFamily="18" charset="0"/>
                <a:ea typeface="+mn-ea"/>
                <a:cs typeface="Arial" panose="020B0604020202020204" pitchFamily="34" charset="0"/>
              </a:rPr>
              <a:t>‹Nº›</a:t>
            </a:fld>
            <a:endParaRPr kumimoji="1" lang="es-ES" altLang="es-ES" sz="675" b="1" i="0" u="none" strike="noStrike" kern="1200" cap="none" spc="0" normalizeH="0" baseline="0" noProof="0">
              <a:ln>
                <a:noFill/>
              </a:ln>
              <a:solidFill>
                <a:schemeClr val="accent1"/>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2572878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812800"/>
            <a:ext cx="4760786" cy="4538133"/>
          </a:xfrm>
        </p:spPr>
        <p:txBody>
          <a:bodyPr anchor="ctr">
            <a:normAutofit/>
          </a:bodyPr>
          <a:lstStyle>
            <a:lvl1pPr algn="l">
              <a:defRPr sz="33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457200" y="5960533"/>
            <a:ext cx="4760786" cy="2094616"/>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FA9058-87E3-4516-99A4-3CA3D9B21D02}" type="slidenum">
              <a:rPr kumimoji="0" lang="es-ES" altLang="es-ES" sz="14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Arial" panose="020B0604020202020204" pitchFamily="34" charset="0"/>
              </a:rPr>
              <a:t>‹Nº›</a:t>
            </a:fld>
            <a:endParaRPr kumimoji="0" lang="es-ES" alt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526747557"/>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581164" y="812800"/>
            <a:ext cx="4554137" cy="4030133"/>
          </a:xfrm>
        </p:spPr>
        <p:txBody>
          <a:bodyPr anchor="ctr">
            <a:normAutofit/>
          </a:bodyPr>
          <a:lstStyle>
            <a:lvl1pPr algn="l">
              <a:defRPr sz="33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825806" y="4842933"/>
            <a:ext cx="4064853" cy="508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457199" y="5960533"/>
            <a:ext cx="4760786" cy="2094616"/>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FA9058-87E3-4516-99A4-3CA3D9B21D02}" type="slidenum">
              <a:rPr kumimoji="0" lang="es-ES" altLang="es-ES" sz="14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Arial" panose="020B0604020202020204" pitchFamily="34" charset="0"/>
              </a:rPr>
              <a:t>‹Nº›</a:t>
            </a:fld>
            <a:endParaRPr kumimoji="0" lang="es-ES" alt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Arial" panose="020B0604020202020204" pitchFamily="34" charset="0"/>
            </a:endParaRPr>
          </a:p>
        </p:txBody>
      </p:sp>
      <p:sp>
        <p:nvSpPr>
          <p:cNvPr id="24" name="TextBox 23"/>
          <p:cNvSpPr txBox="1"/>
          <p:nvPr/>
        </p:nvSpPr>
        <p:spPr>
          <a:xfrm>
            <a:off x="362034" y="1053838"/>
            <a:ext cx="342989" cy="779701"/>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5060775" y="3848742"/>
            <a:ext cx="342989" cy="779701"/>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58585906"/>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457199" y="2575984"/>
            <a:ext cx="4760786" cy="3460613"/>
          </a:xfrm>
        </p:spPr>
        <p:txBody>
          <a:bodyPr anchor="b">
            <a:normAutofit/>
          </a:bodyPr>
          <a:lstStyle>
            <a:lvl1pPr algn="l">
              <a:defRPr sz="33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457199" y="6036597"/>
            <a:ext cx="4760786" cy="2018552"/>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FA9058-87E3-4516-99A4-3CA3D9B21D02}" type="slidenum">
              <a:rPr kumimoji="0" lang="es-ES" altLang="es-ES" sz="14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Arial" panose="020B0604020202020204" pitchFamily="34" charset="0"/>
              </a:rPr>
              <a:t>‹Nº›</a:t>
            </a:fld>
            <a:endParaRPr kumimoji="0" lang="es-ES" alt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767228323"/>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581164" y="812800"/>
            <a:ext cx="4554137" cy="4030133"/>
          </a:xfrm>
        </p:spPr>
        <p:txBody>
          <a:bodyPr anchor="ctr">
            <a:normAutofit/>
          </a:bodyPr>
          <a:lstStyle>
            <a:lvl1pPr algn="l">
              <a:defRPr sz="33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457198" y="5350933"/>
            <a:ext cx="4760787" cy="685664"/>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457199" y="6036597"/>
            <a:ext cx="4760786" cy="2018552"/>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FA9058-87E3-4516-99A4-3CA3D9B21D02}" type="slidenum">
              <a:rPr kumimoji="0" lang="es-ES" altLang="es-ES" sz="14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Arial" panose="020B0604020202020204" pitchFamily="34" charset="0"/>
              </a:rPr>
              <a:t>‹Nº›</a:t>
            </a:fld>
            <a:endParaRPr kumimoji="0" lang="es-ES" alt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Arial" panose="020B0604020202020204" pitchFamily="34" charset="0"/>
            </a:endParaRPr>
          </a:p>
        </p:txBody>
      </p:sp>
      <p:sp>
        <p:nvSpPr>
          <p:cNvPr id="24" name="TextBox 23"/>
          <p:cNvSpPr txBox="1"/>
          <p:nvPr/>
        </p:nvSpPr>
        <p:spPr>
          <a:xfrm>
            <a:off x="362034" y="1053838"/>
            <a:ext cx="342989" cy="779701"/>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5060775" y="3848742"/>
            <a:ext cx="342989" cy="779701"/>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31993398"/>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461886" y="812800"/>
            <a:ext cx="4756099" cy="4030133"/>
          </a:xfrm>
        </p:spPr>
        <p:txBody>
          <a:bodyPr anchor="ctr">
            <a:normAutofit/>
          </a:bodyPr>
          <a:lstStyle>
            <a:lvl1pPr algn="l">
              <a:defRPr sz="33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457198" y="5350933"/>
            <a:ext cx="4760787" cy="685664"/>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457199" y="6036597"/>
            <a:ext cx="4760786" cy="2018552"/>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FA9058-87E3-4516-99A4-3CA3D9B21D02}" type="slidenum">
              <a:rPr kumimoji="0" lang="es-ES" altLang="es-ES" sz="14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Arial" panose="020B0604020202020204" pitchFamily="34" charset="0"/>
              </a:rPr>
              <a:t>‹Nº›</a:t>
            </a:fld>
            <a:endParaRPr kumimoji="0" lang="es-ES" alt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79380460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541338" y="5875339"/>
            <a:ext cx="5829300" cy="1816100"/>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541338" y="3875089"/>
            <a:ext cx="5829300" cy="2000251"/>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Marcador de posición de fecha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5" name="Marcador de posición de pie de página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6" name="Marcador de posición de número de diapositiva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FA9058-87E3-4516-99A4-3CA3D9B21D02}" type="slidenum">
              <a:rPr kumimoji="0" lang="es-ES" altLang="es-ES" sz="14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Arial" panose="020B0604020202020204" pitchFamily="34" charset="0"/>
              </a:rPr>
              <a:t>‹Nº›</a:t>
            </a:fld>
            <a:endParaRPr kumimoji="0" lang="es-ES" alt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endParaRPr kumimoji="1" lang="es-ES" sz="675" b="1"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1" lang="es-ES" sz="675" b="1"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DFA9058-87E3-4516-99A4-3CA3D9B21D02}" type="slidenum">
              <a:rPr kumimoji="1" lang="es-ES" altLang="es-ES" sz="675" b="1" i="0" u="none" strike="noStrike" kern="1200" cap="none" spc="0" normalizeH="0" baseline="0" noProof="0" smtClean="0">
                <a:ln>
                  <a:noFill/>
                </a:ln>
                <a:solidFill>
                  <a:schemeClr val="accent1"/>
                </a:solidFill>
                <a:effectLst/>
                <a:uLnTx/>
                <a:uFillTx/>
                <a:latin typeface="Times New Roman" panose="02020603050405020304" pitchFamily="18" charset="0"/>
                <a:ea typeface="+mn-ea"/>
                <a:cs typeface="Arial" panose="020B0604020202020204" pitchFamily="34" charset="0"/>
              </a:rPr>
              <a:t>‹Nº›</a:t>
            </a:fld>
            <a:endParaRPr kumimoji="1" lang="es-ES" altLang="es-ES" sz="675" b="1" i="0" u="none" strike="noStrike" kern="1200" cap="none" spc="0" normalizeH="0" baseline="0" noProof="0">
              <a:ln>
                <a:noFill/>
              </a:ln>
              <a:solidFill>
                <a:schemeClr val="accent1"/>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9066555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82984" y="812801"/>
            <a:ext cx="734109" cy="7001935"/>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457199" y="812801"/>
            <a:ext cx="3896270" cy="700193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endParaRPr kumimoji="1" lang="es-ES" sz="675" b="1"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1" lang="es-ES" sz="675" b="1"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DFA9058-87E3-4516-99A4-3CA3D9B21D02}" type="slidenum">
              <a:rPr kumimoji="1" lang="es-ES" altLang="es-ES" sz="675" b="1" i="0" u="none" strike="noStrike" kern="1200" cap="none" spc="0" normalizeH="0" baseline="0" noProof="0" smtClean="0">
                <a:ln>
                  <a:noFill/>
                </a:ln>
                <a:solidFill>
                  <a:schemeClr val="accent1"/>
                </a:solidFill>
                <a:effectLst/>
                <a:uLnTx/>
                <a:uFillTx/>
                <a:latin typeface="Times New Roman" panose="02020603050405020304" pitchFamily="18" charset="0"/>
                <a:ea typeface="+mn-ea"/>
                <a:cs typeface="Arial" panose="020B0604020202020204" pitchFamily="34" charset="0"/>
              </a:rPr>
              <a:t>‹Nº›</a:t>
            </a:fld>
            <a:endParaRPr kumimoji="1" lang="es-ES" altLang="es-ES" sz="675" b="1" i="0" u="none" strike="noStrike" kern="1200" cap="none" spc="0" normalizeH="0" baseline="0" noProof="0">
              <a:ln>
                <a:noFill/>
              </a:ln>
              <a:solidFill>
                <a:schemeClr val="accent1"/>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0531387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hasCustomPrompt="1"/>
          </p:nvPr>
        </p:nvSpPr>
        <p:spPr>
          <a:xfrm>
            <a:off x="342900" y="366719"/>
            <a:ext cx="6172200" cy="780097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8" name="2 Marcador de pie de página"/>
          <p:cNvSpPr>
            <a:spLocks noGrp="1"/>
          </p:cNvSpPr>
          <p:nvPr>
            <p:ph type="ftr" sz="quarter" idx="3"/>
          </p:nvPr>
        </p:nvSpPr>
        <p:spPr>
          <a:xfrm>
            <a:off x="457200" y="8054975"/>
            <a:ext cx="3467100" cy="487363"/>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r>
              <a:rPr kumimoji="1" lang="es-HN" sz="675" b="1"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Arial" panose="020B0604020202020204" pitchFamily="34" charset="0"/>
              </a:rPr>
              <a:t>COOMUPL                                                                                     MEMORIA 2008        </a:t>
            </a:r>
            <a:endParaRPr kumimoji="1" lang="es-ES" sz="675" b="1"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Arial" panose="020B0604020202020204" pitchFamily="34" charset="0"/>
            </a:endParaRPr>
          </a:p>
        </p:txBody>
      </p:sp>
      <p:sp>
        <p:nvSpPr>
          <p:cNvPr id="3" name="Marcador de posición de fecha 2"/>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endParaRPr kumimoji="1" lang="es-ES" sz="675" b="1"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Arial" panose="020B0604020202020204" pitchFamily="34" charset="0"/>
            </a:endParaRPr>
          </a:p>
        </p:txBody>
      </p:sp>
      <p:sp>
        <p:nvSpPr>
          <p:cNvPr id="4" name="Marcador de posición de número de diapositiva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DFA9058-87E3-4516-99A4-3CA3D9B21D02}" type="slidenum">
              <a:rPr kumimoji="1" lang="es-ES" altLang="es-ES" sz="675" b="1" i="0" u="none" strike="noStrike" kern="1200" cap="none" spc="0" normalizeH="0" baseline="0" noProof="0" smtClean="0">
                <a:ln>
                  <a:noFill/>
                </a:ln>
                <a:solidFill>
                  <a:schemeClr val="accent1"/>
                </a:solidFill>
                <a:effectLst/>
                <a:uLnTx/>
                <a:uFillTx/>
                <a:latin typeface="Times New Roman" panose="02020603050405020304" pitchFamily="18" charset="0"/>
                <a:ea typeface="+mn-ea"/>
                <a:cs typeface="Arial" panose="020B0604020202020204" pitchFamily="34" charset="0"/>
              </a:rPr>
              <a:t>‹Nº›</a:t>
            </a:fld>
            <a:endParaRPr kumimoji="1" lang="es-ES" altLang="es-ES" sz="675" b="1" i="0" u="none" strike="noStrike" kern="1200" cap="none" spc="0" normalizeH="0" baseline="0" noProof="0">
              <a:ln>
                <a:noFill/>
              </a:ln>
              <a:solidFill>
                <a:schemeClr val="accent1"/>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796647209"/>
      </p:ext>
    </p:extLst>
  </p:cSld>
  <p:clrMapOvr>
    <a:masterClrMapping/>
  </p:clrMapOvr>
  <p:transition>
    <p:checker/>
    <p:sndAc>
      <p:stSnd loop="1">
        <p:snd r:embed="rId1" name="chimes.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3429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35052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posición de fecha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6" name="Marcador de posición de pie de página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7" name="Marcador de posición de número de diapositiva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FA9058-87E3-4516-99A4-3CA3D9B21D02}" type="slidenum">
              <a:rPr kumimoji="0" lang="es-ES" altLang="es-ES" sz="14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Arial" panose="020B0604020202020204" pitchFamily="34" charset="0"/>
              </a:rPr>
              <a:t>‹Nº›</a:t>
            </a:fld>
            <a:endParaRPr kumimoji="0" lang="es-ES" alt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3484565"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3484565"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posición de fecha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8" name="Marcador de posición de pie de página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9" name="Marcador de posición de número de diapositiva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FA9058-87E3-4516-99A4-3CA3D9B21D02}" type="slidenum">
              <a:rPr kumimoji="0" lang="es-ES" altLang="es-ES" sz="14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Arial" panose="020B0604020202020204" pitchFamily="34" charset="0"/>
              </a:rPr>
              <a:t>‹Nº›</a:t>
            </a:fld>
            <a:endParaRPr kumimoji="0" lang="es-ES" alt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Marcador de posición de fecha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4" name="Marcador de posición de pie de página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5" name="Marcador de posición de número de diapositiva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FA9058-87E3-4516-99A4-3CA3D9B21D02}" type="slidenum">
              <a:rPr kumimoji="0" lang="es-ES" altLang="es-ES" sz="14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Arial" panose="020B0604020202020204" pitchFamily="34" charset="0"/>
              </a:rPr>
              <a:t>‹Nº›</a:t>
            </a:fld>
            <a:endParaRPr kumimoji="0" lang="es-ES" alt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posición de fecha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3" name="Marcador de posición de pie de página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4" name="Marcador de posición de número de diapositiva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FA9058-87E3-4516-99A4-3CA3D9B21D02}" type="slidenum">
              <a:rPr kumimoji="0" lang="es-ES" altLang="es-ES" sz="14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Arial" panose="020B0604020202020204" pitchFamily="34" charset="0"/>
              </a:rPr>
              <a:t>‹Nº›</a:t>
            </a:fld>
            <a:endParaRPr kumimoji="0" lang="es-ES" alt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342900" y="363539"/>
            <a:ext cx="2255838" cy="154940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2681289" y="363543"/>
            <a:ext cx="3833812"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342900" y="1912945"/>
            <a:ext cx="2255838"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Marcador de posición de fecha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6" name="Marcador de posición de pie de página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7" name="Marcador de posición de número de diapositiva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FA9058-87E3-4516-99A4-3CA3D9B21D02}" type="slidenum">
              <a:rPr kumimoji="0" lang="es-ES" altLang="es-ES" sz="14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Arial" panose="020B0604020202020204" pitchFamily="34" charset="0"/>
              </a:rPr>
              <a:t>‹Nº›</a:t>
            </a:fld>
            <a:endParaRPr kumimoji="0" lang="es-ES" alt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344613" y="6400801"/>
            <a:ext cx="4114800" cy="755651"/>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344613" y="817563"/>
            <a:ext cx="4114800" cy="54864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s-ES" sz="3200" b="0" i="0" u="none" strike="noStrike" kern="0" cap="none" spc="0" normalizeH="0" baseline="0" noProof="0" dirty="0">
              <a:ln>
                <a:noFill/>
              </a:ln>
              <a:solidFill>
                <a:schemeClr val="tx1"/>
              </a:solidFill>
              <a:effectLst/>
              <a:uLnTx/>
              <a:uFillTx/>
              <a:latin typeface="+mn-lt"/>
              <a:ea typeface="+mn-ea"/>
              <a:cs typeface="+mn-cs"/>
            </a:endParaRPr>
          </a:p>
        </p:txBody>
      </p:sp>
      <p:sp>
        <p:nvSpPr>
          <p:cNvPr id="4" name="3 Marcador de texto"/>
          <p:cNvSpPr>
            <a:spLocks noGrp="1"/>
          </p:cNvSpPr>
          <p:nvPr>
            <p:ph type="body" sz="half" idx="2" hasCustomPrompt="1"/>
          </p:nvPr>
        </p:nvSpPr>
        <p:spPr>
          <a:xfrm>
            <a:off x="1344613" y="7156457"/>
            <a:ext cx="4114800" cy="10731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Marcador de posición de fecha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6" name="Marcador de posición de pie de página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7" name="Marcador de posición de número de diapositiva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FA9058-87E3-4516-99A4-3CA3D9B21D02}" type="slidenum">
              <a:rPr kumimoji="0" lang="es-ES" altLang="es-ES" sz="14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Arial" panose="020B0604020202020204" pitchFamily="34" charset="0"/>
              </a:rPr>
              <a:t>‹Nº›</a:t>
            </a:fld>
            <a:endParaRPr kumimoji="0" lang="es-ES" alt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342900" y="366713"/>
            <a:ext cx="6172200" cy="1524000"/>
          </a:xfrm>
          <a:prstGeom prst="rect">
            <a:avLst/>
          </a:prstGeom>
          <a:noFill/>
          <a:ln w="9525">
            <a:noFill/>
          </a:ln>
        </p:spPr>
        <p:txBody>
          <a:bodyPr anchor="ctr"/>
          <a:lstStyle/>
          <a:p>
            <a:pPr lvl="0"/>
            <a:r>
              <a:rPr lang="es-ES" altLang="es-HN" dirty="0"/>
              <a:t>Haga clic para cambiar el estilo de título	</a:t>
            </a:r>
          </a:p>
        </p:txBody>
      </p:sp>
      <p:sp>
        <p:nvSpPr>
          <p:cNvPr id="1027" name="Rectangle 3"/>
          <p:cNvSpPr>
            <a:spLocks noGrp="1"/>
          </p:cNvSpPr>
          <p:nvPr>
            <p:ph type="body" idx="1"/>
          </p:nvPr>
        </p:nvSpPr>
        <p:spPr>
          <a:xfrm>
            <a:off x="342900" y="2133600"/>
            <a:ext cx="6172200" cy="6034088"/>
          </a:xfrm>
          <a:prstGeom prst="rect">
            <a:avLst/>
          </a:prstGeom>
          <a:noFill/>
          <a:ln w="9525">
            <a:noFill/>
          </a:ln>
        </p:spPr>
        <p:txBody>
          <a:bodyPr/>
          <a:lstStyle/>
          <a:p>
            <a:pPr lvl="0"/>
            <a:r>
              <a:rPr lang="es-ES" altLang="es-HN" dirty="0"/>
              <a:t>Haga clic para modificar el estilo de texto del patrón</a:t>
            </a:r>
          </a:p>
          <a:p>
            <a:pPr lvl="1"/>
            <a:r>
              <a:rPr lang="es-ES" altLang="es-HN" dirty="0"/>
              <a:t>Segundo nivel</a:t>
            </a:r>
          </a:p>
          <a:p>
            <a:pPr lvl="2"/>
            <a:r>
              <a:rPr lang="es-ES" altLang="es-HN" dirty="0"/>
              <a:t>Tercer nivel</a:t>
            </a:r>
          </a:p>
          <a:p>
            <a:pPr lvl="3"/>
            <a:r>
              <a:rPr lang="es-ES" altLang="es-HN" dirty="0"/>
              <a:t>Cuarto nivel</a:t>
            </a:r>
          </a:p>
          <a:p>
            <a:pPr lvl="4"/>
            <a:r>
              <a:rPr lang="es-ES" altLang="es-HN" dirty="0"/>
              <a:t>Quinto nivel</a:t>
            </a:r>
          </a:p>
        </p:txBody>
      </p:sp>
      <p:sp>
        <p:nvSpPr>
          <p:cNvPr id="485380" name="Rectangle 4"/>
          <p:cNvSpPr>
            <a:spLocks noGrp="1" noChangeArrowheads="1"/>
          </p:cNvSpPr>
          <p:nvPr>
            <p:ph type="dt" sz="half" idx="2"/>
          </p:nvPr>
        </p:nvSpPr>
        <p:spPr bwMode="auto">
          <a:xfrm>
            <a:off x="342900" y="8326438"/>
            <a:ext cx="1600200" cy="635000"/>
          </a:xfrm>
          <a:prstGeom prst="rect">
            <a:avLst/>
          </a:prstGeom>
          <a:noFill/>
          <a:ln w="9525">
            <a:noFill/>
            <a:miter lim="800000"/>
          </a:ln>
          <a:effectLst/>
        </p:spPr>
        <p:txBody>
          <a:bodyPr vert="horz" wrap="square" lIns="91440" tIns="45720" rIns="91440" bIns="45720" numCol="1" anchor="t" anchorCtr="0" compatLnSpc="1"/>
          <a:lstStyle>
            <a:lvl1pPr eaLnBrk="1" hangingPunct="1">
              <a:defRPr kumimoji="0" sz="1400" b="0">
                <a:cs typeface="+mn-cs"/>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485381" name="Rectangle 5"/>
          <p:cNvSpPr>
            <a:spLocks noGrp="1" noChangeArrowheads="1"/>
          </p:cNvSpPr>
          <p:nvPr>
            <p:ph type="ftr" sz="quarter" idx="3"/>
          </p:nvPr>
        </p:nvSpPr>
        <p:spPr bwMode="auto">
          <a:xfrm>
            <a:off x="2343150" y="8326438"/>
            <a:ext cx="2171700" cy="63500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kumimoji="0" sz="1400" b="0">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485382" name="Rectangle 6"/>
          <p:cNvSpPr>
            <a:spLocks noGrp="1" noChangeArrowheads="1"/>
          </p:cNvSpPr>
          <p:nvPr>
            <p:ph type="sldNum" sz="quarter" idx="4"/>
          </p:nvPr>
        </p:nvSpPr>
        <p:spPr bwMode="auto">
          <a:xfrm>
            <a:off x="4914900" y="8326438"/>
            <a:ext cx="1600200" cy="63500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kumimoji="0" sz="1400" b="0"/>
            </a:lvl1pPr>
          </a:lstStyle>
          <a:p>
            <a:pPr marL="0" marR="0" lvl="0" indent="0" algn="r" defTabSz="914400" rtl="0" eaLnBrk="1" fontAlgn="base" latinLnBrk="0" hangingPunct="1">
              <a:lnSpc>
                <a:spcPct val="100000"/>
              </a:lnSpc>
              <a:spcBef>
                <a:spcPct val="0"/>
              </a:spcBef>
              <a:spcAft>
                <a:spcPct val="0"/>
              </a:spcAft>
              <a:buClrTx/>
              <a:buSzTx/>
              <a:buFontTx/>
              <a:buNone/>
              <a:defRPr/>
            </a:pPr>
            <a:fld id="{7DFA9058-87E3-4516-99A4-3CA3D9B21D02}" type="slidenum">
              <a:rPr kumimoji="0" lang="es-ES" altLang="es-ES" sz="14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Arial" panose="020B0604020202020204" pitchFamily="34" charset="0"/>
              </a:rPr>
              <a:t>‹Nº›</a:t>
            </a:fld>
            <a:endParaRPr kumimoji="0" lang="es-ES" alt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6350" y="-11290"/>
            <a:ext cx="6877354" cy="9166580"/>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457200" y="812800"/>
            <a:ext cx="4760785" cy="1761067"/>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457199" y="2880787"/>
            <a:ext cx="4760786" cy="5174364"/>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4053944" y="8055152"/>
            <a:ext cx="513099" cy="486833"/>
          </a:xfrm>
          <a:prstGeom prst="rect">
            <a:avLst/>
          </a:prstGeom>
        </p:spPr>
        <p:txBody>
          <a:bodyPr vert="horz" lIns="91440" tIns="45720" rIns="91440" bIns="45720" rtlCol="0" anchor="ctr"/>
          <a:lstStyle>
            <a:lvl1pPr algn="r">
              <a:defRPr sz="675">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3"/>
          </p:nvPr>
        </p:nvSpPr>
        <p:spPr>
          <a:xfrm>
            <a:off x="457200" y="8055152"/>
            <a:ext cx="3467230" cy="486833"/>
          </a:xfrm>
          <a:prstGeom prst="rect">
            <a:avLst/>
          </a:prstGeom>
        </p:spPr>
        <p:txBody>
          <a:bodyPr vert="horz" lIns="91440" tIns="45720" rIns="91440" bIns="45720" rtlCol="0" anchor="ctr"/>
          <a:lstStyle>
            <a:lvl1pPr algn="l">
              <a:defRPr sz="675">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4"/>
          </p:nvPr>
        </p:nvSpPr>
        <p:spPr>
          <a:xfrm>
            <a:off x="4833507" y="8055152"/>
            <a:ext cx="384479" cy="486833"/>
          </a:xfrm>
          <a:prstGeom prst="rect">
            <a:avLst/>
          </a:prstGeom>
        </p:spPr>
        <p:txBody>
          <a:bodyPr vert="horz" lIns="91440" tIns="45720" rIns="91440" bIns="45720" rtlCol="0" anchor="ctr"/>
          <a:lstStyle>
            <a:lvl1pPr algn="r">
              <a:defRPr sz="675">
                <a:solidFill>
                  <a:schemeClr val="accent1"/>
                </a:solidFill>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7DFA9058-87E3-4516-99A4-3CA3D9B21D02}" type="slidenum">
              <a:rPr kumimoji="0" lang="es-ES" altLang="es-ES" sz="14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Arial" panose="020B0604020202020204" pitchFamily="34" charset="0"/>
              </a:rPr>
              <a:t>‹Nº›</a:t>
            </a:fld>
            <a:endParaRPr kumimoji="0" lang="es-ES" altLang="es-ES" sz="1400" b="0" i="0" u="none" strike="noStrike" kern="1200" cap="none" spc="0" normalizeH="0" baseline="0" noProof="0">
              <a:ln>
                <a:noFill/>
              </a:ln>
              <a:solidFill>
                <a:schemeClr val="tx1"/>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76656986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 id="2147483887" r:id="rId15"/>
    <p:sldLayoutId id="2147483888" r:id="rId16"/>
    <p:sldLayoutId id="2147483889" r:id="rId17"/>
  </p:sldLayoutIdLst>
  <p:hf sldNum="0"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32.xml"/><Relationship Id="rId5" Type="http://schemas.openxmlformats.org/officeDocument/2006/relationships/image" Target="../media/image15.jpe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emf"/><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emf"/><Relationship Id="rId1" Type="http://schemas.openxmlformats.org/officeDocument/2006/relationships/slideLayout" Target="../slideLayouts/slideLayout19.xml"/><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9.xml"/><Relationship Id="rId5" Type="http://schemas.openxmlformats.org/officeDocument/2006/relationships/image" Target="../media/image2.pn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emf"/><Relationship Id="rId1" Type="http://schemas.openxmlformats.org/officeDocument/2006/relationships/slideLayout" Target="../slideLayouts/slideLayout19.xml"/><Relationship Id="rId5" Type="http://schemas.openxmlformats.org/officeDocument/2006/relationships/image" Target="../media/image2.pn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emf"/><Relationship Id="rId1" Type="http://schemas.openxmlformats.org/officeDocument/2006/relationships/slideLayout" Target="../slideLayouts/slideLayout19.xml"/><Relationship Id="rId6" Type="http://schemas.openxmlformats.org/officeDocument/2006/relationships/image" Target="../media/image2.png"/><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9.xml"/><Relationship Id="rId6" Type="http://schemas.openxmlformats.org/officeDocument/2006/relationships/image" Target="../media/image2.png"/><Relationship Id="rId5" Type="http://schemas.openxmlformats.org/officeDocument/2006/relationships/image" Target="../media/image35.jpe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7.jpe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3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jpeg"/><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jpe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audio" Target="../media/audio1.wav"/><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32.xml"/><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audio" Target="../media/audio1.wav"/><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17.xml"/><Relationship Id="rId5" Type="http://schemas.openxmlformats.org/officeDocument/2006/relationships/image" Target="../media/image56.jpg"/><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7.png"/><Relationship Id="rId5" Type="http://schemas.openxmlformats.org/officeDocument/2006/relationships/image" Target="../media/image59.jpeg"/><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audio" Target="../media/audio1.wav"/><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1" descr="Imagen2"/>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5175" y="1185326"/>
            <a:ext cx="4774703" cy="7400409"/>
          </a:xfrm>
          <a:prstGeom prst="rect">
            <a:avLst/>
          </a:prstGeom>
          <a:noFill/>
          <a:extLst>
            <a:ext uri="{909E8E84-426E-40DD-AFC4-6F175D3DCCD1}">
              <a14:hiddenFill xmlns:a14="http://schemas.microsoft.com/office/drawing/2010/main">
                <a:solidFill>
                  <a:srgbClr val="FFFFFF"/>
                </a:solidFill>
              </a14:hiddenFill>
            </a:ext>
          </a:extLst>
        </p:spPr>
      </p:pic>
      <p:sp>
        <p:nvSpPr>
          <p:cNvPr id="25603" name="Rectangle 3"/>
          <p:cNvSpPr>
            <a:spLocks noGrp="1"/>
          </p:cNvSpPr>
          <p:nvPr>
            <p:ph idx="1"/>
          </p:nvPr>
        </p:nvSpPr>
        <p:spPr>
          <a:xfrm>
            <a:off x="548680" y="563563"/>
            <a:ext cx="5400675" cy="8259763"/>
          </a:xfrm>
          <a:noFill/>
          <a:ln>
            <a:noFill/>
          </a:ln>
        </p:spPr>
        <p:txBody>
          <a:bodyPr vert="horz" wrap="square" lIns="91440" tIns="45720" rIns="91440" bIns="45720" anchor="t">
            <a:noAutofit/>
          </a:bodyPr>
          <a:lstStyle/>
          <a:p>
            <a:pPr marL="812800" indent="-812800">
              <a:lnSpc>
                <a:spcPct val="150000"/>
              </a:lnSpc>
              <a:buClr>
                <a:srgbClr val="A50021"/>
              </a:buClr>
              <a:buFont typeface="Symbol" panose="05050102010706020507" pitchFamily="18" charset="2"/>
              <a:buNone/>
            </a:pPr>
            <a:r>
              <a:rPr lang="es-ES" altLang="es-HN" sz="1200" b="1" dirty="0">
                <a:solidFill>
                  <a:schemeClr val="tx1"/>
                </a:solidFill>
                <a:latin typeface="Arial" panose="020B0604020202020204" pitchFamily="34" charset="0"/>
                <a:cs typeface="Arial" panose="020B0604020202020204" pitchFamily="34" charset="0"/>
              </a:rPr>
              <a:t>1.  Invocación al Movimiento Cooperativista</a:t>
            </a:r>
          </a:p>
          <a:p>
            <a:pPr marL="812800" indent="-812800">
              <a:lnSpc>
                <a:spcPct val="150000"/>
              </a:lnSpc>
              <a:buClr>
                <a:srgbClr val="A50021"/>
              </a:buClr>
              <a:buFont typeface="Symbol" panose="05050102010706020507" pitchFamily="18" charset="2"/>
              <a:buNone/>
            </a:pPr>
            <a:r>
              <a:rPr lang="es-HN" altLang="es-HN" sz="1200" b="1" dirty="0">
                <a:solidFill>
                  <a:schemeClr val="tx1"/>
                </a:solidFill>
                <a:latin typeface="Arial" panose="020B0604020202020204" pitchFamily="34" charset="0"/>
                <a:cs typeface="Arial" panose="020B0604020202020204" pitchFamily="34" charset="0"/>
              </a:rPr>
              <a:t>2.   Acuerdo Especial</a:t>
            </a:r>
          </a:p>
          <a:p>
            <a:pPr marL="812800" indent="-812800">
              <a:lnSpc>
                <a:spcPct val="150000"/>
              </a:lnSpc>
              <a:buClr>
                <a:srgbClr val="A50021"/>
              </a:buClr>
              <a:buFont typeface="Symbol" panose="05050102010706020507" pitchFamily="18" charset="2"/>
              <a:buNone/>
            </a:pPr>
            <a:r>
              <a:rPr lang="es-HN" altLang="es-HN" sz="1200" b="1" dirty="0">
                <a:solidFill>
                  <a:schemeClr val="tx1"/>
                </a:solidFill>
                <a:latin typeface="Arial" panose="020B0604020202020204" pitchFamily="34" charset="0"/>
                <a:cs typeface="Arial" panose="020B0604020202020204" pitchFamily="34" charset="0"/>
              </a:rPr>
              <a:t>3.   Antecedentes Históricos de la COOMUPL</a:t>
            </a:r>
          </a:p>
          <a:p>
            <a:pPr marL="812800" indent="-812800">
              <a:lnSpc>
                <a:spcPct val="150000"/>
              </a:lnSpc>
              <a:buClr>
                <a:srgbClr val="A50021"/>
              </a:buClr>
              <a:buFont typeface="Symbol" panose="05050102010706020507" pitchFamily="18" charset="2"/>
              <a:buNone/>
            </a:pPr>
            <a:r>
              <a:rPr lang="es-HN" altLang="es-HN" sz="1200" b="1" dirty="0">
                <a:solidFill>
                  <a:schemeClr val="tx1"/>
                </a:solidFill>
                <a:latin typeface="Arial" panose="020B0604020202020204" pitchFamily="34" charset="0"/>
                <a:cs typeface="Arial" panose="020B0604020202020204" pitchFamily="34" charset="0"/>
              </a:rPr>
              <a:t>4.   Misión y visión</a:t>
            </a:r>
          </a:p>
          <a:p>
            <a:pPr marL="812800" indent="-812800">
              <a:lnSpc>
                <a:spcPct val="150000"/>
              </a:lnSpc>
              <a:buClr>
                <a:srgbClr val="A50021"/>
              </a:buClr>
              <a:buFont typeface="Symbol" panose="05050102010706020507" pitchFamily="18" charset="2"/>
              <a:buNone/>
            </a:pPr>
            <a:r>
              <a:rPr lang="es-HN" altLang="es-HN" sz="1200" b="1" dirty="0">
                <a:solidFill>
                  <a:schemeClr val="tx1"/>
                </a:solidFill>
                <a:latin typeface="Arial" panose="020B0604020202020204" pitchFamily="34" charset="0"/>
                <a:cs typeface="Arial" panose="020B0604020202020204" pitchFamily="34" charset="0"/>
              </a:rPr>
              <a:t>5.-Hoja de Vida de la Homenajeada</a:t>
            </a:r>
          </a:p>
          <a:p>
            <a:pPr marL="812800" indent="-812800">
              <a:lnSpc>
                <a:spcPct val="150000"/>
              </a:lnSpc>
              <a:buClr>
                <a:srgbClr val="A50021"/>
              </a:buClr>
              <a:buFont typeface="Symbol" panose="05050102010706020507" pitchFamily="18" charset="2"/>
              <a:buNone/>
            </a:pPr>
            <a:r>
              <a:rPr lang="es-HN" altLang="es-HN" sz="1200" b="1" dirty="0">
                <a:solidFill>
                  <a:schemeClr val="tx1"/>
                </a:solidFill>
                <a:latin typeface="Arial" panose="020B0604020202020204" pitchFamily="34" charset="0"/>
                <a:cs typeface="Arial" panose="020B0604020202020204" pitchFamily="34" charset="0"/>
              </a:rPr>
              <a:t>6.- Mensaje de la Presidenta de la Junta Directiva </a:t>
            </a:r>
          </a:p>
          <a:p>
            <a:pPr marL="812800" indent="-812800">
              <a:lnSpc>
                <a:spcPct val="150000"/>
              </a:lnSpc>
              <a:buClr>
                <a:srgbClr val="A50021"/>
              </a:buClr>
              <a:buFont typeface="Symbol" panose="05050102010706020507" pitchFamily="18" charset="2"/>
              <a:buNone/>
            </a:pPr>
            <a:r>
              <a:rPr lang="es-HN" altLang="es-HN" sz="1200" b="1" dirty="0">
                <a:solidFill>
                  <a:schemeClr val="tx1"/>
                </a:solidFill>
                <a:latin typeface="Arial" panose="020B0604020202020204" pitchFamily="34" charset="0"/>
                <a:cs typeface="Arial" panose="020B0604020202020204" pitchFamily="34" charset="0"/>
              </a:rPr>
              <a:t>7.-Mensaje de la Gerente General.</a:t>
            </a:r>
          </a:p>
          <a:p>
            <a:pPr marL="812800" indent="-812800">
              <a:lnSpc>
                <a:spcPct val="150000"/>
              </a:lnSpc>
              <a:buClr>
                <a:srgbClr val="A50021"/>
              </a:buClr>
              <a:buFont typeface="Symbol" panose="05050102010706020507" pitchFamily="18" charset="2"/>
              <a:buNone/>
            </a:pPr>
            <a:r>
              <a:rPr lang="es-HN" altLang="es-HN" sz="1200" b="1" dirty="0">
                <a:solidFill>
                  <a:schemeClr val="tx1"/>
                </a:solidFill>
                <a:latin typeface="Arial" panose="020B0604020202020204" pitchFamily="34" charset="0"/>
                <a:cs typeface="Arial" panose="020B0604020202020204" pitchFamily="34" charset="0"/>
              </a:rPr>
              <a:t>8- El Gobierno Corporativo (Junta Directiva/ Junta Vigilancia)</a:t>
            </a:r>
          </a:p>
          <a:p>
            <a:pPr marL="812800" indent="-812800">
              <a:lnSpc>
                <a:spcPct val="150000"/>
              </a:lnSpc>
              <a:buClr>
                <a:srgbClr val="A50021"/>
              </a:buClr>
              <a:buFont typeface="Symbol" panose="05050102010706020507" pitchFamily="18" charset="2"/>
              <a:buNone/>
            </a:pPr>
            <a:r>
              <a:rPr lang="es-HN" altLang="es-HN" sz="1200" b="1" dirty="0">
                <a:solidFill>
                  <a:schemeClr val="tx1"/>
                </a:solidFill>
                <a:latin typeface="Arial" panose="020B0604020202020204" pitchFamily="34" charset="0"/>
                <a:cs typeface="Arial" panose="020B0604020202020204" pitchFamily="34" charset="0"/>
              </a:rPr>
              <a:t>9-Estructura Organizacional de la COOMUPL </a:t>
            </a:r>
          </a:p>
          <a:p>
            <a:pPr marL="812800" indent="-812800">
              <a:lnSpc>
                <a:spcPct val="150000"/>
              </a:lnSpc>
              <a:buClr>
                <a:srgbClr val="A50021"/>
              </a:buClr>
              <a:buFont typeface="Symbol" panose="05050102010706020507" pitchFamily="18" charset="2"/>
              <a:buNone/>
            </a:pPr>
            <a:r>
              <a:rPr lang="es-HN" altLang="es-HN" sz="1200" b="1" dirty="0">
                <a:solidFill>
                  <a:schemeClr val="tx1"/>
                </a:solidFill>
                <a:latin typeface="Arial" panose="020B0604020202020204" pitchFamily="34" charset="0"/>
                <a:cs typeface="Arial" panose="020B0604020202020204" pitchFamily="34" charset="0"/>
              </a:rPr>
              <a:t>10- Beneficios que Brinda la Cooperativa</a:t>
            </a:r>
          </a:p>
          <a:p>
            <a:pPr marL="0" indent="0">
              <a:lnSpc>
                <a:spcPct val="150000"/>
              </a:lnSpc>
              <a:buClr>
                <a:srgbClr val="A50021"/>
              </a:buClr>
              <a:buNone/>
            </a:pPr>
            <a:r>
              <a:rPr lang="es-HN" altLang="es-HN" sz="1200" b="1" dirty="0">
                <a:solidFill>
                  <a:schemeClr val="tx1"/>
                </a:solidFill>
                <a:latin typeface="Arial" panose="020B0604020202020204" pitchFamily="34" charset="0"/>
                <a:cs typeface="Arial" panose="020B0604020202020204" pitchFamily="34" charset="0"/>
              </a:rPr>
              <a:t> 11.-Instituciones que nos brindan financiamiento.</a:t>
            </a:r>
          </a:p>
          <a:p>
            <a:pPr marL="0" indent="0">
              <a:lnSpc>
                <a:spcPct val="150000"/>
              </a:lnSpc>
              <a:buClr>
                <a:srgbClr val="A50021"/>
              </a:buClr>
              <a:buNone/>
            </a:pPr>
            <a:r>
              <a:rPr lang="es-HN" altLang="es-HN" sz="1200" b="1" dirty="0">
                <a:solidFill>
                  <a:schemeClr val="tx1"/>
                </a:solidFill>
                <a:latin typeface="Arial" panose="020B0604020202020204" pitchFamily="34" charset="0"/>
                <a:cs typeface="Arial" panose="020B0604020202020204" pitchFamily="34" charset="0"/>
              </a:rPr>
              <a:t> 12.  Instituciones a las que Estamos Afiliadas y alianzas estratégicas.</a:t>
            </a:r>
          </a:p>
          <a:p>
            <a:pPr marL="812800" indent="-812800">
              <a:lnSpc>
                <a:spcPct val="150000"/>
              </a:lnSpc>
              <a:buClr>
                <a:srgbClr val="A50021"/>
              </a:buClr>
              <a:buFont typeface="Symbol" panose="05050102010706020507" pitchFamily="18" charset="2"/>
              <a:buNone/>
            </a:pPr>
            <a:r>
              <a:rPr lang="es-HN" altLang="es-HN" sz="1200" b="1" dirty="0">
                <a:solidFill>
                  <a:schemeClr val="tx1"/>
                </a:solidFill>
                <a:latin typeface="Arial" panose="020B0604020202020204" pitchFamily="34" charset="0"/>
                <a:cs typeface="Arial" panose="020B0604020202020204" pitchFamily="34" charset="0"/>
              </a:rPr>
              <a:t> 13.- Informe de Junta Directiva </a:t>
            </a:r>
          </a:p>
          <a:p>
            <a:pPr marL="812800" indent="-812800">
              <a:lnSpc>
                <a:spcPct val="150000"/>
              </a:lnSpc>
              <a:buClr>
                <a:srgbClr val="A50021"/>
              </a:buClr>
              <a:buFont typeface="Wingdings 2" panose="05020102010507070707" pitchFamily="18" charset="2"/>
              <a:buNone/>
            </a:pPr>
            <a:r>
              <a:rPr lang="es-HN" altLang="es-HN" sz="1200" b="1" dirty="0">
                <a:solidFill>
                  <a:schemeClr val="tx1"/>
                </a:solidFill>
                <a:latin typeface="Arial" panose="020B0604020202020204" pitchFamily="34" charset="0"/>
                <a:cs typeface="Arial" panose="020B0604020202020204" pitchFamily="34" charset="0"/>
              </a:rPr>
              <a:t>14.- Informe de Junta de Vigilancia</a:t>
            </a:r>
          </a:p>
          <a:p>
            <a:pPr marL="812800" indent="-812800">
              <a:lnSpc>
                <a:spcPct val="150000"/>
              </a:lnSpc>
              <a:buClr>
                <a:srgbClr val="A50021"/>
              </a:buClr>
              <a:buFont typeface="Wingdings 2" panose="05020102010507070707" pitchFamily="18" charset="2"/>
              <a:buNone/>
            </a:pPr>
            <a:r>
              <a:rPr lang="es-HN" altLang="es-HN" sz="1200" b="1" dirty="0">
                <a:solidFill>
                  <a:schemeClr val="tx1"/>
                </a:solidFill>
                <a:latin typeface="Arial" panose="020B0604020202020204" pitchFamily="34" charset="0"/>
                <a:cs typeface="Arial" panose="020B0604020202020204" pitchFamily="34" charset="0"/>
              </a:rPr>
              <a:t>15.- Informe de los diferentes comités. </a:t>
            </a:r>
          </a:p>
          <a:p>
            <a:pPr marL="812800" indent="-812800">
              <a:lnSpc>
                <a:spcPct val="150000"/>
              </a:lnSpc>
              <a:buClr>
                <a:srgbClr val="A50021"/>
              </a:buClr>
              <a:buFont typeface="Wingdings 2" panose="05020102010507070707" pitchFamily="18" charset="2"/>
              <a:buNone/>
            </a:pPr>
            <a:r>
              <a:rPr lang="es-HN" altLang="es-HN" sz="1200" b="1" dirty="0">
                <a:solidFill>
                  <a:schemeClr val="tx1"/>
                </a:solidFill>
                <a:latin typeface="Arial" panose="020B0604020202020204" pitchFamily="34" charset="0"/>
                <a:cs typeface="Arial" panose="020B0604020202020204" pitchFamily="34" charset="0"/>
              </a:rPr>
              <a:t>16-. -Logros de la COOMUPL</a:t>
            </a:r>
          </a:p>
          <a:p>
            <a:pPr marL="812800" indent="-812800">
              <a:lnSpc>
                <a:spcPct val="150000"/>
              </a:lnSpc>
              <a:buClr>
                <a:srgbClr val="A50021"/>
              </a:buClr>
              <a:buFont typeface="Wingdings 2" panose="05020102010507070707" pitchFamily="18" charset="2"/>
              <a:buNone/>
            </a:pPr>
            <a:r>
              <a:rPr lang="es-HN" altLang="es-HN" sz="1200" b="1" dirty="0">
                <a:solidFill>
                  <a:schemeClr val="tx1"/>
                </a:solidFill>
                <a:latin typeface="Arial" panose="020B0604020202020204" pitchFamily="34" charset="0"/>
                <a:cs typeface="Arial" panose="020B0604020202020204" pitchFamily="34" charset="0"/>
              </a:rPr>
              <a:t> 17-Capacitaciones a los  Empleados,</a:t>
            </a:r>
          </a:p>
          <a:p>
            <a:pPr marL="812800" indent="-812800">
              <a:lnSpc>
                <a:spcPct val="150000"/>
              </a:lnSpc>
              <a:buClr>
                <a:srgbClr val="A50021"/>
              </a:buClr>
              <a:buFont typeface="Wingdings 2" panose="05020102010507070707" pitchFamily="18" charset="2"/>
              <a:buNone/>
            </a:pPr>
            <a:r>
              <a:rPr lang="es-HN" altLang="es-HN" sz="1200" b="1" dirty="0">
                <a:solidFill>
                  <a:schemeClr val="tx1"/>
                </a:solidFill>
                <a:latin typeface="Arial" panose="020B0604020202020204" pitchFamily="34" charset="0"/>
                <a:cs typeface="Arial" panose="020B0604020202020204" pitchFamily="34" charset="0"/>
              </a:rPr>
              <a:t>18-La opinión de la Auditoria Externa sobre el Balance General </a:t>
            </a:r>
          </a:p>
          <a:p>
            <a:pPr marL="812800" indent="-812800">
              <a:lnSpc>
                <a:spcPct val="150000"/>
              </a:lnSpc>
              <a:buClr>
                <a:srgbClr val="A50021"/>
              </a:buClr>
              <a:buFont typeface="Wingdings 2" panose="05020102010507070707" pitchFamily="18" charset="2"/>
              <a:buNone/>
            </a:pPr>
            <a:r>
              <a:rPr lang="es-HN" altLang="es-HN" sz="1200" b="1" dirty="0">
                <a:solidFill>
                  <a:schemeClr val="tx1"/>
                </a:solidFill>
                <a:latin typeface="Arial" panose="020B0604020202020204" pitchFamily="34" charset="0"/>
                <a:cs typeface="Arial" panose="020B0604020202020204" pitchFamily="34" charset="0"/>
              </a:rPr>
              <a:t>y  Estados de Resultados a Diciembre del 2,018 Auditados </a:t>
            </a:r>
          </a:p>
          <a:p>
            <a:pPr marL="812800" indent="-812800">
              <a:lnSpc>
                <a:spcPct val="150000"/>
              </a:lnSpc>
              <a:buClr>
                <a:srgbClr val="A50021"/>
              </a:buClr>
              <a:buFont typeface="Wingdings 2" panose="05020102010507070707" pitchFamily="18" charset="2"/>
              <a:buNone/>
            </a:pPr>
            <a:r>
              <a:rPr lang="es-HN" altLang="es-HN" sz="1200" b="1" dirty="0">
                <a:solidFill>
                  <a:schemeClr val="tx1"/>
                </a:solidFill>
                <a:latin typeface="Arial" panose="020B0604020202020204" pitchFamily="34" charset="0"/>
                <a:cs typeface="Arial" panose="020B0604020202020204" pitchFamily="34" charset="0"/>
              </a:rPr>
              <a:t>19-Lectura y aprobación  del presupuesto   del año 2019             </a:t>
            </a:r>
          </a:p>
          <a:p>
            <a:pPr marL="812800" indent="-812800">
              <a:lnSpc>
                <a:spcPct val="150000"/>
              </a:lnSpc>
              <a:buClr>
                <a:srgbClr val="A50021"/>
              </a:buClr>
              <a:buFont typeface="Wingdings 2" panose="05020102010507070707" pitchFamily="18" charset="2"/>
              <a:buNone/>
            </a:pPr>
            <a:r>
              <a:rPr lang="es-HN" altLang="es-HN" sz="1200" b="1" dirty="0">
                <a:solidFill>
                  <a:schemeClr val="tx1"/>
                </a:solidFill>
                <a:latin typeface="Arial" panose="020B0604020202020204" pitchFamily="34" charset="0"/>
                <a:cs typeface="Arial" panose="020B0604020202020204" pitchFamily="34" charset="0"/>
              </a:rPr>
              <a:t>20- Evaluación PERLA del año 2018</a:t>
            </a:r>
          </a:p>
          <a:p>
            <a:pPr marL="812800" indent="-812800">
              <a:lnSpc>
                <a:spcPct val="150000"/>
              </a:lnSpc>
              <a:buClr>
                <a:srgbClr val="A50021"/>
              </a:buClr>
              <a:buFont typeface="Wingdings 2" panose="05020102010507070707" pitchFamily="18" charset="2"/>
              <a:buNone/>
            </a:pPr>
            <a:r>
              <a:rPr lang="es-HN" altLang="es-HN" sz="1200" b="1" dirty="0">
                <a:solidFill>
                  <a:schemeClr val="tx1"/>
                </a:solidFill>
                <a:latin typeface="Arial" panose="020B0604020202020204" pitchFamily="34" charset="0"/>
                <a:ea typeface="Arial" panose="020B0604020202020204" pitchFamily="34" charset="0"/>
                <a:cs typeface="Arial" panose="020B0604020202020204" pitchFamily="34" charset="0"/>
              </a:rPr>
              <a:t>21.- Anexos </a:t>
            </a:r>
            <a:endParaRPr lang="es-HN" altLang="es-HN" sz="1200" b="1" dirty="0">
              <a:solidFill>
                <a:schemeClr val="tx1"/>
              </a:solidFill>
              <a:latin typeface="Arial" panose="020B0604020202020204" pitchFamily="34" charset="0"/>
              <a:ea typeface="Arial" panose="020B0604020202020204" pitchFamily="34" charset="0"/>
            </a:endParaRPr>
          </a:p>
        </p:txBody>
      </p:sp>
      <p:sp>
        <p:nvSpPr>
          <p:cNvPr id="13315" name="WordArt 5"/>
          <p:cNvSpPr>
            <a:spLocks noTextEdit="1"/>
          </p:cNvSpPr>
          <p:nvPr/>
        </p:nvSpPr>
        <p:spPr>
          <a:xfrm>
            <a:off x="2500313" y="269875"/>
            <a:ext cx="1846262" cy="293688"/>
          </a:xfrm>
          <a:prstGeom prst="rect">
            <a:avLst/>
          </a:prstGeom>
        </p:spPr>
        <p:txBody>
          <a:bodyPr wrap="none" fromWordArt="1">
            <a:prstTxWarp prst="textPlain">
              <a:avLst>
                <a:gd name="adj" fmla="val 50000"/>
              </a:avLst>
            </a:prstTxWarp>
            <a:normAutofit fontScale="40000" lnSpcReduction="20000"/>
          </a:bodyPr>
          <a:lstStyle/>
          <a:p>
            <a:pPr algn="ctr"/>
            <a:r>
              <a:rPr lang="es-ES" altLang="en-US" sz="3600" b="1">
                <a:ln w="9525" cap="sq" cmpd="sng">
                  <a:solidFill>
                    <a:srgbClr val="A50021"/>
                  </a:solidFill>
                  <a:prstDash val="solid"/>
                  <a:headEnd type="none" w="sm" len="sm"/>
                  <a:tailEnd type="none" w="sm" len="sm"/>
                </a:ln>
                <a:solidFill>
                  <a:srgbClr val="008000"/>
                </a:solidFill>
                <a:latin typeface="Comic Sans MS" panose="030F0702030302020204" pitchFamily="66" charset="0"/>
                <a:ea typeface="Comic Sans MS" panose="030F0702030302020204" pitchFamily="66" charset="0"/>
              </a:rPr>
              <a:t>INDICE</a:t>
            </a:r>
          </a:p>
        </p:txBody>
      </p:sp>
      <p:sp>
        <p:nvSpPr>
          <p:cNvPr id="2" name="CuadroTexto 1"/>
          <p:cNvSpPr txBox="1"/>
          <p:nvPr/>
        </p:nvSpPr>
        <p:spPr>
          <a:xfrm>
            <a:off x="4346575" y="3779912"/>
            <a:ext cx="184731" cy="369332"/>
          </a:xfrm>
          <a:prstGeom prst="rect">
            <a:avLst/>
          </a:prstGeom>
          <a:noFill/>
        </p:spPr>
        <p:txBody>
          <a:bodyPr wrap="none" rtlCol="0">
            <a:spAutoFit/>
          </a:bodyPr>
          <a:lstStyle/>
          <a:p>
            <a:endParaRPr lang="es-HN" dirty="0"/>
          </a:p>
        </p:txBody>
      </p:sp>
      <p:pic>
        <p:nvPicPr>
          <p:cNvPr id="6" name="Imagen 2" descr="Logo Oscu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5045" y="470333"/>
            <a:ext cx="1808675" cy="16533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fade">
                                      <p:cBhvr>
                                        <p:cTn id="7" dur="2000"/>
                                        <p:tgtEl>
                                          <p:spTgt spid="25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Line 1036"/>
          <p:cNvSpPr/>
          <p:nvPr/>
        </p:nvSpPr>
        <p:spPr>
          <a:xfrm>
            <a:off x="512763" y="9112250"/>
            <a:ext cx="5940425" cy="0"/>
          </a:xfrm>
          <a:prstGeom prst="line">
            <a:avLst/>
          </a:prstGeom>
          <a:ln w="28575" cap="sq" cmpd="sng">
            <a:solidFill>
              <a:schemeClr val="tx1"/>
            </a:solidFill>
            <a:prstDash val="solid"/>
            <a:headEnd type="none" w="sm" len="sm"/>
            <a:tailEnd type="none" w="sm" len="sm"/>
          </a:ln>
        </p:spPr>
      </p:sp>
      <p:sp>
        <p:nvSpPr>
          <p:cNvPr id="41987" name="9 Marcador de contenido"/>
          <p:cNvSpPr>
            <a:spLocks noGrp="1"/>
          </p:cNvSpPr>
          <p:nvPr>
            <p:ph/>
          </p:nvPr>
        </p:nvSpPr>
        <p:spPr>
          <a:xfrm>
            <a:off x="116632" y="467544"/>
            <a:ext cx="5470525" cy="7800975"/>
          </a:xfrm>
        </p:spPr>
        <p:txBody>
          <a:bodyPr vert="horz" lIns="91440" tIns="45720" rIns="91440" bIns="45720" rtlCol="0">
            <a:normAutofit/>
          </a:bodyPr>
          <a:lstStyle/>
          <a:p>
            <a:pPr marL="365760" marR="0" lvl="0" indent="-283210" algn="l" defTabSz="342900" rtl="0" eaLnBrk="1" fontAlgn="auto" latinLnBrk="0" hangingPunct="1">
              <a:lnSpc>
                <a:spcPct val="100000"/>
              </a:lnSpc>
              <a:spcBef>
                <a:spcPts val="750"/>
              </a:spcBef>
              <a:spcAft>
                <a:spcPts val="0"/>
              </a:spcAft>
              <a:buClr>
                <a:schemeClr val="accent1"/>
              </a:buClr>
              <a:buSzPct val="80000"/>
              <a:buFont typeface="Wingdings 2" panose="05020102010507070707" pitchFamily="18" charset="2"/>
              <a:buNone/>
              <a:defRPr/>
            </a:pPr>
            <a:endParaRPr kumimoji="0" lang="es-HN" altLang="es-HN" sz="16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endParaRPr>
          </a:p>
          <a:p>
            <a:pPr marL="82550" marR="0" lvl="0" indent="0" algn="just"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None/>
              <a:defRPr/>
            </a:pPr>
            <a:endParaRPr kumimoji="0" lang="es-HN" altLang="es-HN" sz="16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endParaRPr>
          </a:p>
          <a:p>
            <a:pPr marL="365760" marR="0" lvl="0" indent="-283210" algn="just" defTabSz="342900" rtl="0" eaLnBrk="1" fontAlgn="auto" latinLnBrk="0" hangingPunct="1">
              <a:lnSpc>
                <a:spcPct val="100000"/>
              </a:lnSpc>
              <a:spcBef>
                <a:spcPts val="750"/>
              </a:spcBef>
              <a:spcAft>
                <a:spcPts val="0"/>
              </a:spcAft>
              <a:buClr>
                <a:schemeClr val="accent1"/>
              </a:buClr>
              <a:buSzPct val="80000"/>
              <a:buFont typeface="Wingdings 2" panose="05020102010507070707"/>
              <a:buChar char=""/>
              <a:defRPr/>
            </a:pPr>
            <a:r>
              <a:rPr kumimoji="0" lang="es-HN" altLang="es-HN" sz="14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rPr>
              <a:t>Es importante mencionar que con el gran esfuerzo de ustedes, de la Junta Directiva, Gerencia y empleados hemos logrado </a:t>
            </a:r>
            <a:r>
              <a:rPr lang="es-HN" altLang="es-HN" sz="1400" dirty="0">
                <a:cs typeface="Arial" panose="020B0604020202020204" pitchFamily="34" charset="0"/>
              </a:rPr>
              <a:t>avanzar en el desarrollo de</a:t>
            </a:r>
            <a:r>
              <a:rPr kumimoji="0" lang="es-HN" altLang="es-HN" sz="14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rPr>
              <a:t> las metas  que se plantearon en el  Plan Empresarial 2019.</a:t>
            </a:r>
          </a:p>
          <a:p>
            <a:pPr marL="365760" marR="0" lvl="0" indent="-283210" algn="just" defTabSz="342900" rtl="0" eaLnBrk="1" fontAlgn="auto" latinLnBrk="0" hangingPunct="1">
              <a:lnSpc>
                <a:spcPct val="100000"/>
              </a:lnSpc>
              <a:spcBef>
                <a:spcPts val="750"/>
              </a:spcBef>
              <a:spcAft>
                <a:spcPts val="0"/>
              </a:spcAft>
              <a:buClr>
                <a:schemeClr val="accent1"/>
              </a:buClr>
              <a:buSzPct val="80000"/>
              <a:buFont typeface="Wingdings 2" panose="05020102010507070707"/>
              <a:buChar char=""/>
              <a:defRPr/>
            </a:pPr>
            <a:endParaRPr kumimoji="0" lang="es-ES" altLang="es-HN" sz="14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endParaRPr>
          </a:p>
          <a:p>
            <a:pPr marL="365760" marR="0" lvl="0" indent="-283210" algn="just" defTabSz="342900" rtl="0" eaLnBrk="1" fontAlgn="auto" latinLnBrk="0" hangingPunct="1">
              <a:lnSpc>
                <a:spcPct val="100000"/>
              </a:lnSpc>
              <a:spcBef>
                <a:spcPts val="750"/>
              </a:spcBef>
              <a:spcAft>
                <a:spcPts val="0"/>
              </a:spcAft>
              <a:buClr>
                <a:schemeClr val="accent1"/>
              </a:buClr>
              <a:buSzPct val="80000"/>
              <a:buFont typeface="Wingdings 2" panose="05020102010507070707"/>
              <a:buChar char=""/>
              <a:defRPr/>
            </a:pPr>
            <a:r>
              <a:rPr kumimoji="0" lang="es-HN" altLang="es-HN" sz="14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rPr>
              <a:t>El crecimiento en membrecía durante el año 2019 fue bastante considerable, hecho que nos obliga a seguir luchando para llevar los servicios de la Cooperativa a más personas que no tienen la oportunidad de contar con financiamiento para desarrollar sus múltiples proyectos, y lograr así el desarrollo de las comunidades.</a:t>
            </a:r>
            <a:endParaRPr kumimoji="0" lang="es-ES" altLang="es-HN" sz="14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endParaRPr>
          </a:p>
          <a:p>
            <a:pPr marL="365760" marR="0" lvl="0" indent="-283210" algn="just" defTabSz="342900" rtl="0" eaLnBrk="1" fontAlgn="auto" latinLnBrk="0" hangingPunct="1">
              <a:lnSpc>
                <a:spcPct val="100000"/>
              </a:lnSpc>
              <a:spcBef>
                <a:spcPts val="750"/>
              </a:spcBef>
              <a:spcAft>
                <a:spcPts val="0"/>
              </a:spcAft>
              <a:buClr>
                <a:schemeClr val="accent1"/>
              </a:buClr>
              <a:buSzPct val="80000"/>
              <a:buFont typeface="Wingdings 2" panose="05020102010507070707"/>
              <a:buChar char=""/>
              <a:defRPr/>
            </a:pPr>
            <a:endParaRPr kumimoji="0" lang="es-HN" altLang="es-HN" sz="14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endParaRPr>
          </a:p>
          <a:p>
            <a:pPr marL="365760" marR="0" lvl="0" indent="-283210" algn="just" defTabSz="342900" rtl="0" eaLnBrk="1" fontAlgn="auto" latinLnBrk="0" hangingPunct="1">
              <a:lnSpc>
                <a:spcPct val="100000"/>
              </a:lnSpc>
              <a:spcBef>
                <a:spcPts val="750"/>
              </a:spcBef>
              <a:spcAft>
                <a:spcPts val="0"/>
              </a:spcAft>
              <a:buClr>
                <a:schemeClr val="accent1"/>
              </a:buClr>
              <a:buSzPct val="80000"/>
              <a:buFont typeface="Wingdings 2" panose="05020102010507070707"/>
              <a:buChar char=""/>
              <a:defRPr/>
            </a:pPr>
            <a:r>
              <a:rPr kumimoji="0" lang="es-HN" altLang="es-HN" sz="14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rPr>
              <a:t>Agradezco en gran manera la confianza depositada en esta Junta Directiva, para dirigir esta Institución y nos sentimos muy satisfechas por los logros alcanzados, que como ya lo mencione antes fue posible gracias al  esfuerzo y espíritu de responsabilidad de sus afiliadas</a:t>
            </a:r>
            <a:r>
              <a:rPr kumimoji="0" lang="es-HN" altLang="es-HN" sz="1400" b="0" i="0" u="none" strike="noStrike" kern="1200" cap="none" spc="0" normalizeH="0" noProof="0" dirty="0">
                <a:ln>
                  <a:noFill/>
                </a:ln>
                <a:solidFill>
                  <a:schemeClr val="tx1">
                    <a:lumMod val="75000"/>
                    <a:lumOff val="25000"/>
                  </a:schemeClr>
                </a:solidFill>
                <a:effectLst/>
                <a:uLnTx/>
                <a:uFillTx/>
                <a:latin typeface="+mn-lt"/>
                <a:ea typeface="+mn-ea"/>
                <a:cs typeface="Arial" panose="020B0604020202020204" pitchFamily="34" charset="0"/>
              </a:rPr>
              <a:t> y (os).</a:t>
            </a:r>
            <a:endParaRPr kumimoji="0" lang="es-ES" altLang="es-HN" sz="14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endParaRPr>
          </a:p>
          <a:p>
            <a:pPr marL="365760" marR="0" lvl="0" indent="-283210" algn="just" defTabSz="342900" rtl="0" eaLnBrk="1" fontAlgn="auto" latinLnBrk="0" hangingPunct="1">
              <a:lnSpc>
                <a:spcPct val="100000"/>
              </a:lnSpc>
              <a:spcBef>
                <a:spcPts val="750"/>
              </a:spcBef>
              <a:spcAft>
                <a:spcPts val="0"/>
              </a:spcAft>
              <a:buClr>
                <a:schemeClr val="accent1"/>
              </a:buClr>
              <a:buSzPct val="80000"/>
              <a:buFont typeface="Wingdings 2" panose="05020102010507070707" pitchFamily="18" charset="2"/>
              <a:buNone/>
              <a:defRPr/>
            </a:pPr>
            <a:r>
              <a:rPr kumimoji="0" lang="es-HN" altLang="es-HN" sz="14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rPr>
              <a:t> </a:t>
            </a:r>
            <a:endParaRPr kumimoji="0" lang="es-ES" altLang="es-HN" sz="14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endParaRPr>
          </a:p>
          <a:p>
            <a:pPr marL="365760" marR="0" lvl="0" indent="-283210" algn="just" defTabSz="342900" rtl="0" eaLnBrk="1" fontAlgn="auto" latinLnBrk="0" hangingPunct="1">
              <a:lnSpc>
                <a:spcPct val="100000"/>
              </a:lnSpc>
              <a:spcBef>
                <a:spcPts val="750"/>
              </a:spcBef>
              <a:spcAft>
                <a:spcPts val="0"/>
              </a:spcAft>
              <a:buClr>
                <a:schemeClr val="accent1"/>
              </a:buClr>
              <a:buSzPct val="80000"/>
              <a:buFont typeface="Wingdings 2" panose="05020102010507070707"/>
              <a:buChar char=""/>
              <a:defRPr/>
            </a:pPr>
            <a:r>
              <a:rPr kumimoji="0" lang="es-HN" altLang="es-HN" sz="14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rPr>
              <a:t>Dios les bendiga y prosperen  en cada uno de los proyectos que emprendan.</a:t>
            </a:r>
            <a:endParaRPr kumimoji="0" lang="es-ES" altLang="es-HN" sz="14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endParaRPr>
          </a:p>
          <a:p>
            <a:pPr marL="365760" marR="0" lvl="0" indent="-283210" algn="just" defTabSz="342900" rtl="0" eaLnBrk="1" fontAlgn="auto" latinLnBrk="0" hangingPunct="1">
              <a:lnSpc>
                <a:spcPct val="100000"/>
              </a:lnSpc>
              <a:spcBef>
                <a:spcPts val="750"/>
              </a:spcBef>
              <a:spcAft>
                <a:spcPts val="0"/>
              </a:spcAft>
              <a:buClr>
                <a:schemeClr val="accent1"/>
              </a:buClr>
              <a:buSzPct val="80000"/>
              <a:buFont typeface="Wingdings 2" panose="05020102010507070707" pitchFamily="18" charset="2"/>
              <a:buNone/>
              <a:defRPr/>
            </a:pPr>
            <a:r>
              <a:rPr kumimoji="0" lang="es-HN" altLang="es-HN" sz="14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rPr>
              <a:t> </a:t>
            </a:r>
            <a:endParaRPr kumimoji="0" lang="es-ES" altLang="es-HN" sz="14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endParaRPr>
          </a:p>
          <a:p>
            <a:pPr marL="365760" marR="0" lvl="0" indent="-283210" algn="just" defTabSz="342900" rtl="0" eaLnBrk="1" fontAlgn="auto" latinLnBrk="0" hangingPunct="1">
              <a:lnSpc>
                <a:spcPct val="100000"/>
              </a:lnSpc>
              <a:spcBef>
                <a:spcPts val="750"/>
              </a:spcBef>
              <a:spcAft>
                <a:spcPts val="0"/>
              </a:spcAft>
              <a:buClr>
                <a:schemeClr val="accent1"/>
              </a:buClr>
              <a:buSzPct val="80000"/>
              <a:buFont typeface="Wingdings 2" panose="05020102010507070707" pitchFamily="18" charset="2"/>
              <a:buNone/>
              <a:defRPr/>
            </a:pPr>
            <a:r>
              <a:rPr kumimoji="0" lang="es-HN" altLang="es-HN" sz="14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rPr>
              <a:t>                             </a:t>
            </a:r>
          </a:p>
          <a:p>
            <a:pPr marL="365760" marR="0" lvl="0" indent="-283210" algn="just" defTabSz="342900" rtl="0" eaLnBrk="1" fontAlgn="auto" latinLnBrk="0" hangingPunct="1">
              <a:lnSpc>
                <a:spcPct val="100000"/>
              </a:lnSpc>
              <a:spcBef>
                <a:spcPts val="750"/>
              </a:spcBef>
              <a:spcAft>
                <a:spcPts val="0"/>
              </a:spcAft>
              <a:buClr>
                <a:schemeClr val="accent1"/>
              </a:buClr>
              <a:buSzPct val="80000"/>
              <a:buFont typeface="Wingdings 2" panose="05020102010507070707" pitchFamily="18" charset="2"/>
              <a:buNone/>
              <a:defRPr/>
            </a:pPr>
            <a:endParaRPr kumimoji="0" lang="es-HN" altLang="es-HN" sz="14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endParaRPr>
          </a:p>
          <a:p>
            <a:pPr marL="365760" marR="0" lvl="0" indent="-283210" algn="just" defTabSz="342900" rtl="0" eaLnBrk="1" fontAlgn="auto" latinLnBrk="0" hangingPunct="1">
              <a:lnSpc>
                <a:spcPct val="100000"/>
              </a:lnSpc>
              <a:spcBef>
                <a:spcPts val="750"/>
              </a:spcBef>
              <a:spcAft>
                <a:spcPts val="0"/>
              </a:spcAft>
              <a:buClr>
                <a:schemeClr val="accent1"/>
              </a:buClr>
              <a:buSzPct val="80000"/>
              <a:buFont typeface="Wingdings 2" panose="05020102010507070707" pitchFamily="18" charset="2"/>
              <a:buNone/>
              <a:defRPr/>
            </a:pPr>
            <a:endParaRPr kumimoji="0" lang="es-HN" altLang="es-HN" sz="14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endParaRPr>
          </a:p>
          <a:p>
            <a:pPr marL="229235" marR="0" lvl="0" indent="-229235" algn="ctr"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None/>
              <a:defRPr/>
            </a:pPr>
            <a:r>
              <a:rPr kumimoji="0" lang="es-HN" altLang="es-HN" sz="1400" b="1" i="0" u="none" strike="noStrike" kern="1200" cap="none" spc="0" normalizeH="0" baseline="0" noProof="0" dirty="0">
                <a:ln>
                  <a:noFill/>
                </a:ln>
                <a:solidFill>
                  <a:srgbClr val="008000"/>
                </a:solidFill>
                <a:effectLst/>
                <a:uLnTx/>
                <a:uFillTx/>
                <a:latin typeface="+mn-lt"/>
                <a:ea typeface="+mn-ea"/>
                <a:cs typeface="Arial" panose="020B0604020202020204" pitchFamily="34" charset="0"/>
              </a:rPr>
              <a:t>       </a:t>
            </a:r>
            <a:r>
              <a:rPr kumimoji="0" lang="es-ES" altLang="es-ES" sz="1600" b="1" i="0" u="none" strike="noStrike" kern="1200" cap="none" spc="0" normalizeH="0" baseline="0" noProof="0" dirty="0">
                <a:ln>
                  <a:noFill/>
                </a:ln>
                <a:solidFill>
                  <a:schemeClr val="tx1">
                    <a:lumMod val="75000"/>
                    <a:lumOff val="25000"/>
                  </a:schemeClr>
                </a:solidFill>
                <a:effectLst/>
                <a:uLnTx/>
                <a:uFillTx/>
                <a:latin typeface="+mn-lt"/>
                <a:ea typeface="+mn-ea"/>
                <a:cs typeface="+mn-cs"/>
              </a:rPr>
              <a:t>MARIA ANTONIA BONILLA MARTINEZ </a:t>
            </a:r>
          </a:p>
          <a:p>
            <a:pPr marL="229235" marR="0" lvl="0" indent="-229235" algn="ctr"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None/>
              <a:defRPr/>
            </a:pPr>
            <a:r>
              <a:rPr kumimoji="0" lang="es-HN" altLang="es-ES" sz="1600" b="1" i="0" u="none" strike="noStrike" kern="1200" cap="none" spc="0" normalizeH="0" baseline="0" noProof="0" dirty="0">
                <a:ln>
                  <a:noFill/>
                </a:ln>
                <a:solidFill>
                  <a:schemeClr val="tx1">
                    <a:lumMod val="75000"/>
                    <a:lumOff val="25000"/>
                  </a:schemeClr>
                </a:solidFill>
                <a:effectLst/>
                <a:uLnTx/>
                <a:uFillTx/>
                <a:latin typeface="+mn-lt"/>
                <a:ea typeface="+mn-ea"/>
                <a:cs typeface="+mn-cs"/>
              </a:rPr>
              <a:t>          PRESIDENTA DE JUNTA DIRECTIVA</a:t>
            </a:r>
            <a:endParaRPr kumimoji="0" lang="es-ES" altLang="es-ES" sz="1600" b="1"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365760" marR="0" lvl="0" indent="-283210" algn="l" defTabSz="342900" rtl="0" eaLnBrk="1" fontAlgn="auto" latinLnBrk="0" hangingPunct="1">
              <a:lnSpc>
                <a:spcPct val="100000"/>
              </a:lnSpc>
              <a:spcBef>
                <a:spcPts val="750"/>
              </a:spcBef>
              <a:spcAft>
                <a:spcPts val="0"/>
              </a:spcAft>
              <a:buClr>
                <a:schemeClr val="accent1"/>
              </a:buClr>
              <a:buSzPct val="80000"/>
              <a:buFont typeface="Wingdings 2" panose="05020102010507070707" pitchFamily="18" charset="2"/>
              <a:buNone/>
              <a:defRPr/>
            </a:pPr>
            <a:endParaRPr kumimoji="0" lang="es-ES" altLang="es-HN" sz="135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Tree>
  </p:cSld>
  <p:clrMapOvr>
    <a:masterClrMapping/>
  </p:clrMapOvr>
  <p:transition>
    <p:checker/>
    <p:sndAc>
      <p:stSnd loop="1">
        <p:snd r:embed="rId2" name="chimes.wav"/>
      </p:st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p:nvPr>
        </p:nvSpPr>
        <p:spPr>
          <a:xfrm>
            <a:off x="116632" y="366719"/>
            <a:ext cx="6172200" cy="8453753"/>
          </a:xfrm>
        </p:spPr>
        <p:txBody>
          <a:bodyPr vert="horz" lIns="91440" tIns="45720" rIns="91440" bIns="45720" rtlCol="0">
            <a:normAutofit fontScale="85000" lnSpcReduction="20000"/>
          </a:bodyPr>
          <a:lstStyle/>
          <a:p>
            <a:pPr marL="229235" marR="0" lvl="0" indent="-229235" algn="ctr"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Char char=""/>
              <a:defRPr/>
            </a:pPr>
            <a:endParaRPr kumimoji="0" lang="es-ES" altLang="es-ES" sz="1350" b="1"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0" marR="0" lvl="0" indent="0" algn="ctr" defTabSz="342900" rtl="0" eaLnBrk="1" fontAlgn="auto" latinLnBrk="0" hangingPunct="1">
              <a:lnSpc>
                <a:spcPct val="100000"/>
              </a:lnSpc>
              <a:spcBef>
                <a:spcPts val="750"/>
              </a:spcBef>
              <a:spcAft>
                <a:spcPts val="0"/>
              </a:spcAft>
              <a:buClr>
                <a:schemeClr val="accent1"/>
              </a:buClr>
              <a:buSzPct val="80000"/>
              <a:buNone/>
              <a:defRPr/>
            </a:pPr>
            <a:endParaRPr lang="es-ES" altLang="es-ES" sz="1700" b="1" dirty="0"/>
          </a:p>
          <a:p>
            <a:pPr marL="0" marR="0" lvl="0" indent="0" algn="ctr" defTabSz="342900" rtl="0" eaLnBrk="1" fontAlgn="auto" latinLnBrk="0" hangingPunct="1">
              <a:lnSpc>
                <a:spcPct val="100000"/>
              </a:lnSpc>
              <a:spcBef>
                <a:spcPts val="750"/>
              </a:spcBef>
              <a:spcAft>
                <a:spcPts val="0"/>
              </a:spcAft>
              <a:buClr>
                <a:schemeClr val="accent1"/>
              </a:buClr>
              <a:buSzPct val="80000"/>
              <a:buNone/>
              <a:defRPr/>
            </a:pPr>
            <a:endParaRPr kumimoji="0" lang="es-ES" altLang="es-ES" sz="1700" b="1"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0" marR="0" lvl="0" indent="0" algn="ctr" defTabSz="342900" rtl="0" eaLnBrk="1" fontAlgn="auto" latinLnBrk="0" hangingPunct="1">
              <a:lnSpc>
                <a:spcPct val="100000"/>
              </a:lnSpc>
              <a:spcBef>
                <a:spcPts val="750"/>
              </a:spcBef>
              <a:spcAft>
                <a:spcPts val="0"/>
              </a:spcAft>
              <a:buClr>
                <a:schemeClr val="accent1"/>
              </a:buClr>
              <a:buSzPct val="80000"/>
              <a:buNone/>
              <a:defRPr/>
            </a:pPr>
            <a:endParaRPr lang="es-ES" altLang="es-ES" sz="1700" b="1" dirty="0"/>
          </a:p>
          <a:p>
            <a:pPr marL="0" marR="0" lvl="0" indent="0" algn="ctr" defTabSz="342900" rtl="0" eaLnBrk="1" fontAlgn="auto" latinLnBrk="0" hangingPunct="1">
              <a:lnSpc>
                <a:spcPct val="100000"/>
              </a:lnSpc>
              <a:spcBef>
                <a:spcPts val="750"/>
              </a:spcBef>
              <a:spcAft>
                <a:spcPts val="0"/>
              </a:spcAft>
              <a:buClr>
                <a:schemeClr val="accent1"/>
              </a:buClr>
              <a:buSzPct val="80000"/>
              <a:buNone/>
              <a:defRPr/>
            </a:pPr>
            <a:endParaRPr kumimoji="0" lang="es-ES" altLang="es-ES" sz="1700" b="1"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0" marR="0" lvl="0" indent="0" algn="ctr" defTabSz="342900" rtl="0" eaLnBrk="1" fontAlgn="auto" latinLnBrk="0" hangingPunct="1">
              <a:lnSpc>
                <a:spcPct val="100000"/>
              </a:lnSpc>
              <a:spcBef>
                <a:spcPts val="750"/>
              </a:spcBef>
              <a:spcAft>
                <a:spcPts val="0"/>
              </a:spcAft>
              <a:buClr>
                <a:schemeClr val="accent1"/>
              </a:buClr>
              <a:buSzPct val="80000"/>
              <a:buNone/>
              <a:defRPr/>
            </a:pPr>
            <a:endParaRPr kumimoji="0" lang="es-ES" altLang="es-ES" sz="1700" b="1" i="0" u="none" strike="noStrike" kern="1200" cap="none" spc="0" normalizeH="0" baseline="0" noProof="0" dirty="0" smtClean="0">
              <a:ln>
                <a:noFill/>
              </a:ln>
              <a:solidFill>
                <a:srgbClr val="008000"/>
              </a:solidFill>
              <a:effectLst/>
              <a:uLnTx/>
              <a:uFillTx/>
              <a:latin typeface="+mn-lt"/>
              <a:ea typeface="+mn-ea"/>
              <a:cs typeface="+mn-cs"/>
            </a:endParaRPr>
          </a:p>
          <a:p>
            <a:pPr marL="0" marR="0" lvl="0" indent="0" algn="ctr" defTabSz="342900" rtl="0" eaLnBrk="1" fontAlgn="auto" latinLnBrk="0" hangingPunct="1">
              <a:lnSpc>
                <a:spcPct val="100000"/>
              </a:lnSpc>
              <a:spcBef>
                <a:spcPts val="750"/>
              </a:spcBef>
              <a:spcAft>
                <a:spcPts val="0"/>
              </a:spcAft>
              <a:buClr>
                <a:schemeClr val="accent1"/>
              </a:buClr>
              <a:buSzPct val="80000"/>
              <a:buNone/>
              <a:defRPr/>
            </a:pPr>
            <a:r>
              <a:rPr kumimoji="0" lang="es-ES" altLang="es-ES" sz="1700" b="1" i="0" u="none" strike="noStrike" kern="1200" cap="none" spc="0" normalizeH="0" baseline="0" noProof="0" dirty="0" smtClean="0">
                <a:ln>
                  <a:noFill/>
                </a:ln>
                <a:solidFill>
                  <a:srgbClr val="008000"/>
                </a:solidFill>
                <a:effectLst/>
                <a:uLnTx/>
                <a:uFillTx/>
                <a:latin typeface="+mn-lt"/>
                <a:ea typeface="+mn-ea"/>
                <a:cs typeface="+mn-cs"/>
              </a:rPr>
              <a:t>CARTA </a:t>
            </a:r>
            <a:r>
              <a:rPr kumimoji="0" lang="es-ES" altLang="es-ES" sz="1700" b="1" i="0" u="none" strike="noStrike" kern="1200" cap="none" spc="0" normalizeH="0" baseline="0" noProof="0" dirty="0">
                <a:ln>
                  <a:noFill/>
                </a:ln>
                <a:solidFill>
                  <a:srgbClr val="008000"/>
                </a:solidFill>
                <a:effectLst/>
                <a:uLnTx/>
                <a:uFillTx/>
                <a:latin typeface="+mn-lt"/>
                <a:ea typeface="+mn-ea"/>
                <a:cs typeface="+mn-cs"/>
              </a:rPr>
              <a:t>DE LA GERENTE GENERAL. </a:t>
            </a:r>
          </a:p>
          <a:p>
            <a:pPr marL="229235" marR="0" lvl="0" indent="-229235" algn="l"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Char char=""/>
              <a:defRPr/>
            </a:pPr>
            <a:endParaRPr kumimoji="0" lang="es-ES" altLang="es-ES" sz="135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229235" marR="0" lvl="0" indent="-229235" algn="just"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None/>
              <a:defRPr/>
            </a:pPr>
            <a:r>
              <a:rPr kumimoji="0" lang="es-ES" altLang="es-ES" sz="135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es-ES" altLang="es-ES" sz="15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Quiero iniciar dando las gracias a Dios a la Junta Directiva, Vigilancia a los empleados y a todas las afiliadas (os) por el resultado de los Estados Financieros y administrativos del año 2019, pues se realizaron los mejores esfuerzos para el logro de las metas establecidas en el Plan Empresarial del año 2019.</a:t>
            </a:r>
          </a:p>
          <a:p>
            <a:pPr marL="229235" marR="0" lvl="0" indent="-229235" algn="just"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None/>
              <a:defRPr/>
            </a:pPr>
            <a:r>
              <a:rPr kumimoji="0" lang="es-ES" altLang="es-ES" sz="15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Agradecemos la confianza demostrada por nuestra afiliadas (os), ya que incrementaron sus préstamos, sus depósitos a Plazo Fijo, sus ahorros programados, ahorros retirables y a la vez afiliando a  sus menores, esto permitió que los depósitos a plazo fijo este año cerramos a diciembre del 2019 con la cantidad de L. </a:t>
            </a:r>
            <a:r>
              <a:rPr lang="es-ES" altLang="es-ES" sz="1500" dirty="0"/>
              <a:t>15,379,722.18</a:t>
            </a:r>
            <a:r>
              <a:rPr kumimoji="0" lang="es-ES" altLang="es-ES" sz="15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cerramos al 31 de diciembre del 2019 con una Cartera de Préstamos de casi L. 70,000,000.00</a:t>
            </a:r>
            <a:r>
              <a:rPr lang="es-ES" altLang="es-ES" sz="1500" dirty="0"/>
              <a:t>,</a:t>
            </a:r>
            <a:r>
              <a:rPr kumimoji="0" lang="es-ES" altLang="es-ES" sz="15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con lo cual contribuimos a satisfacer las necesidades crediticias de nuestras afiliadas y (os) en </a:t>
            </a:r>
            <a:r>
              <a:rPr lang="es-ES" altLang="es-ES" sz="1500" dirty="0"/>
              <a:t>t</a:t>
            </a:r>
            <a:r>
              <a:rPr kumimoji="0" lang="es-ES" altLang="es-ES" sz="15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odos</a:t>
            </a:r>
            <a:r>
              <a:rPr kumimoji="0" lang="es-ES" altLang="es-ES" sz="15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los Municipios de los departamentos de La Paz e Intibucá.- Las tasas que se les brindaron fluctuaron desde 1%, 0. 8%, 1.5%, 2% y 2.5% mensual lo cual contribuyo a tener una Cartera de una variedad de productos y servicios en crecimiento y bien diversificada, con índices financieros muy aceptables en: Liquidez de un 45.80%   un Capital Institucional de un </a:t>
            </a:r>
            <a:r>
              <a:rPr lang="es-ES" altLang="es-ES" sz="1500" dirty="0"/>
              <a:t>11.49</a:t>
            </a:r>
            <a:r>
              <a:rPr kumimoji="0" lang="es-ES" altLang="es-ES" sz="15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indicadores que nos demuestran seguridad en la cooperativa. </a:t>
            </a:r>
          </a:p>
          <a:p>
            <a:pPr marL="229235" marR="0" lvl="0" indent="-229235" algn="just"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None/>
              <a:defRPr/>
            </a:pPr>
            <a:r>
              <a:rPr kumimoji="0" lang="es-ES" altLang="es-ES" sz="15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Durante el año 2019 se continuo fortaleciendo el portafolio de productos y servicios, fortaleciendo el Control Interno  a través de la Auditoria Tercerizada brindada por la FACACH y se </a:t>
            </a:r>
            <a:r>
              <a:rPr lang="es-ES" altLang="es-ES" sz="1500" dirty="0"/>
              <a:t>está avanzando en </a:t>
            </a:r>
            <a:r>
              <a:rPr kumimoji="0" lang="es-ES" altLang="es-ES" sz="1500" b="0" i="0" u="none" strike="noStrike" kern="1200" cap="none" spc="0" normalizeH="0" baseline="0" noProof="0" dirty="0">
                <a:ln>
                  <a:noFill/>
                </a:ln>
                <a:solidFill>
                  <a:schemeClr val="tx1">
                    <a:lumMod val="75000"/>
                    <a:lumOff val="25000"/>
                  </a:schemeClr>
                </a:solidFill>
                <a:effectLst/>
                <a:uLnTx/>
                <a:uFillTx/>
                <a:latin typeface="+mn-lt"/>
                <a:ea typeface="+mn-ea"/>
                <a:cs typeface="+mn-cs"/>
              </a:rPr>
              <a:t>el diagnóstico para dar inicio a la elaboración del Manual de Control Interno con el apoyo del Asesor Técnico de la FACACH; mejorando la documentación y gestionando los procesos claves de automatización de procesos se realizaron actualizaciones en las librerías); se incrementó la Capacitación al talento humano, a miembros directivos y a las (os) afiliados,  se compraron nuevas computadoras y se</a:t>
            </a:r>
            <a:r>
              <a:rPr kumimoji="0" lang="es-ES" altLang="es-ES" sz="1500" b="0" i="0" u="none" strike="noStrike" kern="1200" cap="none" spc="0" normalizeH="0" noProof="0" dirty="0">
                <a:ln>
                  <a:noFill/>
                </a:ln>
                <a:solidFill>
                  <a:schemeClr val="tx1">
                    <a:lumMod val="75000"/>
                    <a:lumOff val="25000"/>
                  </a:schemeClr>
                </a:solidFill>
                <a:effectLst/>
                <a:uLnTx/>
                <a:uFillTx/>
                <a:latin typeface="+mn-lt"/>
                <a:ea typeface="+mn-ea"/>
                <a:cs typeface="+mn-cs"/>
              </a:rPr>
              <a:t> compro e instalo un nuevo</a:t>
            </a:r>
            <a:r>
              <a:rPr kumimoji="0" lang="es-ES" altLang="es-ES" sz="15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servidor en la oficina principal.</a:t>
            </a:r>
          </a:p>
          <a:p>
            <a:pPr marL="229235" marR="0" lvl="0" indent="-229235" algn="just"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None/>
              <a:defRPr/>
            </a:pPr>
            <a:r>
              <a:rPr kumimoji="0" lang="es-ES" altLang="es-ES" sz="15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La COOMUPL cada día se fortalece gracias a las y (os) afiliados, que cumplen con sus cancelaciones de sus préstamos; agradecemos a la Junta Directiva, Vigilancia, empleados y socias y (os) por el apoyo que permanentemente brindaron a la Administración de la cooperativa.</a:t>
            </a:r>
          </a:p>
          <a:p>
            <a:pPr marL="229235" marR="0" lvl="0" indent="-229235" algn="just"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None/>
              <a:defRPr/>
            </a:pPr>
            <a:endParaRPr kumimoji="0" lang="es-ES" altLang="es-ES" sz="135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229235" marR="0" lvl="0" indent="-229235" algn="ctr"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None/>
              <a:defRPr/>
            </a:pPr>
            <a:r>
              <a:rPr kumimoji="0" lang="es-ES" altLang="es-ES" sz="1600" b="1" i="0" u="none" strike="noStrike" kern="1200" cap="none" spc="0" normalizeH="0" baseline="0" noProof="0" dirty="0">
                <a:ln>
                  <a:noFill/>
                </a:ln>
                <a:solidFill>
                  <a:schemeClr val="tx1">
                    <a:lumMod val="75000"/>
                    <a:lumOff val="25000"/>
                  </a:schemeClr>
                </a:solidFill>
                <a:effectLst/>
                <a:uLnTx/>
                <a:uFillTx/>
                <a:latin typeface="+mn-lt"/>
                <a:ea typeface="+mn-ea"/>
                <a:cs typeface="+mn-cs"/>
              </a:rPr>
              <a:t>DERMA  GONZALEZ GUZMAN</a:t>
            </a:r>
          </a:p>
          <a:p>
            <a:pPr marL="229235" marR="0" lvl="0" indent="-229235" algn="ctr"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None/>
              <a:defRPr/>
            </a:pPr>
            <a:r>
              <a:rPr kumimoji="0" lang="es-ES" altLang="es-ES" sz="1600" b="1" i="0" u="none" strike="noStrike" kern="1200" cap="none" spc="0" normalizeH="0" baseline="0" noProof="0" dirty="0">
                <a:ln>
                  <a:noFill/>
                </a:ln>
                <a:solidFill>
                  <a:schemeClr val="tx1">
                    <a:lumMod val="75000"/>
                    <a:lumOff val="25000"/>
                  </a:schemeClr>
                </a:solidFill>
                <a:effectLst/>
                <a:uLnTx/>
                <a:uFillTx/>
                <a:latin typeface="+mn-lt"/>
                <a:ea typeface="+mn-ea"/>
                <a:cs typeface="+mn-cs"/>
              </a:rPr>
              <a:t>Gerente General </a:t>
            </a:r>
          </a:p>
          <a:p>
            <a:pPr marL="229235" marR="0" lvl="0" indent="-229235" algn="ctr"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None/>
              <a:defRPr/>
            </a:pPr>
            <a:endParaRPr kumimoji="0" lang="es-ES" altLang="es-ES" sz="1600" b="1"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229235" marR="0" lvl="0" indent="-229235" algn="ctr"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None/>
              <a:defRPr/>
            </a:pPr>
            <a:endParaRPr kumimoji="0" lang="es-ES" altLang="es-ES" sz="1600" b="1"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229235" marR="0" lvl="0" indent="-229235" algn="just"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None/>
              <a:defRPr/>
            </a:pPr>
            <a:endParaRPr kumimoji="0" lang="es-ES" altLang="es-ES" sz="135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229235" marR="0" lvl="0" indent="-229235" algn="just"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None/>
              <a:defRPr/>
            </a:pPr>
            <a:endParaRPr kumimoji="0" lang="es-ES" altLang="es-ES" sz="135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229235" marR="0" lvl="0" indent="-229235" algn="just"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None/>
              <a:defRPr/>
            </a:pPr>
            <a:endParaRPr kumimoji="0" lang="es-ES" altLang="es-ES" sz="135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229235" marR="0" lvl="0" indent="-229235" algn="just"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None/>
              <a:defRPr/>
            </a:pPr>
            <a:endParaRPr kumimoji="0" lang="es-ES" altLang="es-ES" sz="135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229235" marR="0" lvl="0" indent="-229235" algn="just"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None/>
              <a:defRPr/>
            </a:pPr>
            <a:endParaRPr kumimoji="0" lang="es-ES" altLang="es-ES" sz="135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229235" marR="0" lvl="0" indent="-229235" algn="just"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None/>
              <a:defRPr/>
            </a:pPr>
            <a:endParaRPr kumimoji="0" lang="es-ES" altLang="es-ES" sz="135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229235" marR="0" lvl="0" indent="-229235" algn="l"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Char char=""/>
              <a:defRPr/>
            </a:pPr>
            <a:endParaRPr kumimoji="0" lang="es-ES" altLang="es-ES" sz="135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pic>
        <p:nvPicPr>
          <p:cNvPr id="4"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21632" y="5760"/>
            <a:ext cx="2362200" cy="175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0569290"/>
      </p:ext>
    </p:extLst>
  </p:cSld>
  <p:clrMapOvr>
    <a:masterClrMapping/>
  </p:clrMapOvr>
  <p:transition>
    <p:checker/>
    <p:sndAc>
      <p:stSnd loop="1">
        <p:snd r:embed="rId2" name="chimes.wav"/>
      </p:stSnd>
    </p:sndAc>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9"/>
          <p:cNvSpPr>
            <a:spLocks noGrp="1" noChangeArrowheads="1"/>
          </p:cNvSpPr>
          <p:nvPr>
            <p:ph/>
          </p:nvPr>
        </p:nvSpPr>
        <p:spPr>
          <a:xfrm>
            <a:off x="257703" y="2309637"/>
            <a:ext cx="6172200" cy="5429417"/>
          </a:xfrm>
        </p:spPr>
        <p:txBody>
          <a:bodyPr vert="horz" lIns="91440" tIns="45720" rIns="91440" bIns="45720" rtlCol="0">
            <a:normAutofit/>
          </a:bodyPr>
          <a:lstStyle/>
          <a:p>
            <a:pPr marL="365760" marR="0" lvl="0" indent="-283210" algn="ctr" defTabSz="342900" rtl="0" eaLnBrk="1" fontAlgn="auto" latinLnBrk="0" hangingPunct="1">
              <a:lnSpc>
                <a:spcPct val="80000"/>
              </a:lnSpc>
              <a:spcBef>
                <a:spcPts val="750"/>
              </a:spcBef>
              <a:spcAft>
                <a:spcPts val="0"/>
              </a:spcAft>
              <a:buClr>
                <a:schemeClr val="accent1"/>
              </a:buClr>
              <a:buSzPct val="80000"/>
              <a:buFontTx/>
              <a:buNone/>
              <a:defRPr/>
            </a:pPr>
            <a:endParaRPr kumimoji="0" lang="es-ES" altLang="es-HN" sz="1350" b="0" i="0" u="none" strike="noStrike" kern="1200" cap="none" spc="0" normalizeH="0" baseline="0" noProof="0" dirty="0">
              <a:ln>
                <a:noFill/>
              </a:ln>
              <a:solidFill>
                <a:schemeClr val="tx1">
                  <a:lumMod val="75000"/>
                  <a:lumOff val="25000"/>
                </a:schemeClr>
              </a:solidFill>
              <a:effectLst/>
              <a:uLnTx/>
              <a:uFillTx/>
              <a:latin typeface="Agency FB" panose="020B0503020202020204" pitchFamily="34" charset="0"/>
              <a:ea typeface="+mn-ea"/>
              <a:cs typeface="+mn-cs"/>
            </a:endParaRPr>
          </a:p>
          <a:p>
            <a:pPr marL="365760" marR="0" lvl="0" indent="-283210" algn="ctr" defTabSz="342900" rtl="0" eaLnBrk="1" fontAlgn="auto" latinLnBrk="0" hangingPunct="1">
              <a:lnSpc>
                <a:spcPct val="80000"/>
              </a:lnSpc>
              <a:spcBef>
                <a:spcPts val="750"/>
              </a:spcBef>
              <a:spcAft>
                <a:spcPts val="0"/>
              </a:spcAft>
              <a:buClr>
                <a:schemeClr val="accent1"/>
              </a:buClr>
              <a:buSzPct val="80000"/>
              <a:buFontTx/>
              <a:buNone/>
              <a:defRPr/>
            </a:pPr>
            <a:r>
              <a:rPr kumimoji="0" lang="es-ES" altLang="es-HN" sz="1350" b="0" i="0" u="none" strike="noStrike" kern="1200" cap="none" spc="0" normalizeH="0" baseline="0" noProof="0" dirty="0">
                <a:ln>
                  <a:noFill/>
                </a:ln>
                <a:solidFill>
                  <a:schemeClr val="tx1">
                    <a:lumMod val="75000"/>
                    <a:lumOff val="25000"/>
                  </a:schemeClr>
                </a:solidFill>
                <a:effectLst/>
                <a:uLnTx/>
                <a:uFillTx/>
                <a:latin typeface="Agency FB" panose="020B0503020202020204" pitchFamily="34" charset="0"/>
                <a:ea typeface="+mn-ea"/>
                <a:cs typeface="+mn-cs"/>
              </a:rPr>
              <a:t>l</a:t>
            </a:r>
          </a:p>
          <a:p>
            <a:pPr marL="82550" marR="0" lvl="0" indent="0" algn="ctr" defTabSz="342900" rtl="0" eaLnBrk="1" fontAlgn="auto" latinLnBrk="0" hangingPunct="1">
              <a:lnSpc>
                <a:spcPct val="80000"/>
              </a:lnSpc>
              <a:spcBef>
                <a:spcPts val="750"/>
              </a:spcBef>
              <a:spcAft>
                <a:spcPts val="0"/>
              </a:spcAft>
              <a:buClr>
                <a:schemeClr val="accent1"/>
              </a:buClr>
              <a:buSzPct val="80000"/>
              <a:buFont typeface="Wingdings 2" panose="05020102010507070707"/>
              <a:buNone/>
              <a:defRPr/>
            </a:pPr>
            <a:endParaRPr kumimoji="0" lang="es-ES" altLang="es-HN" sz="1800" b="1" i="0" u="none" strike="noStrike" kern="1200" cap="none" spc="0" normalizeH="0" baseline="0" noProof="0" dirty="0" smtClean="0">
              <a:ln>
                <a:noFill/>
              </a:ln>
              <a:solidFill>
                <a:srgbClr val="008000"/>
              </a:solidFill>
              <a:effectLst/>
              <a:uLnTx/>
              <a:uFillTx/>
              <a:latin typeface="Comic Sans MS" panose="030F0702030302020204" pitchFamily="66" charset="0"/>
              <a:ea typeface="+mn-ea"/>
              <a:cs typeface="+mn-cs"/>
            </a:endParaRPr>
          </a:p>
          <a:p>
            <a:pPr marL="82550" marR="0" lvl="0" indent="0" algn="ctr" defTabSz="342900" rtl="0" eaLnBrk="1" fontAlgn="auto" latinLnBrk="0" hangingPunct="1">
              <a:lnSpc>
                <a:spcPct val="80000"/>
              </a:lnSpc>
              <a:spcBef>
                <a:spcPts val="750"/>
              </a:spcBef>
              <a:spcAft>
                <a:spcPts val="0"/>
              </a:spcAft>
              <a:buClr>
                <a:schemeClr val="accent1"/>
              </a:buClr>
              <a:buSzPct val="80000"/>
              <a:buFont typeface="Wingdings 2" panose="05020102010507070707"/>
              <a:buNone/>
              <a:defRPr/>
            </a:pPr>
            <a:r>
              <a:rPr kumimoji="0" lang="es-ES" altLang="es-HN" sz="1800" b="1" i="0" u="none" strike="noStrike" kern="1200" cap="none" spc="0" normalizeH="0" baseline="0" noProof="0" dirty="0" smtClean="0">
                <a:ln>
                  <a:noFill/>
                </a:ln>
                <a:solidFill>
                  <a:srgbClr val="008000"/>
                </a:solidFill>
                <a:effectLst/>
                <a:uLnTx/>
                <a:uFillTx/>
                <a:latin typeface="Comic Sans MS" panose="030F0702030302020204" pitchFamily="66" charset="0"/>
                <a:ea typeface="+mn-ea"/>
                <a:cs typeface="+mn-cs"/>
              </a:rPr>
              <a:t>Junta  </a:t>
            </a:r>
            <a:r>
              <a:rPr kumimoji="0" lang="es-ES" altLang="es-HN" sz="1800" b="1" i="0" u="none" strike="noStrike" kern="1200" cap="none" spc="0" normalizeH="0" baseline="0" noProof="0" dirty="0">
                <a:ln>
                  <a:noFill/>
                </a:ln>
                <a:solidFill>
                  <a:srgbClr val="008000"/>
                </a:solidFill>
                <a:effectLst/>
                <a:uLnTx/>
                <a:uFillTx/>
                <a:latin typeface="Comic Sans MS" panose="030F0702030302020204" pitchFamily="66" charset="0"/>
                <a:ea typeface="+mn-ea"/>
                <a:cs typeface="+mn-cs"/>
              </a:rPr>
              <a:t>Directiva 2019</a:t>
            </a:r>
          </a:p>
          <a:p>
            <a:pPr marL="365760" marR="0" lvl="0" indent="-283210" algn="l" defTabSz="342900" rtl="0" eaLnBrk="1" fontAlgn="auto" latinLnBrk="0" hangingPunct="1">
              <a:lnSpc>
                <a:spcPct val="80000"/>
              </a:lnSpc>
              <a:spcBef>
                <a:spcPts val="750"/>
              </a:spcBef>
              <a:spcAft>
                <a:spcPts val="0"/>
              </a:spcAft>
              <a:buClr>
                <a:schemeClr val="accent1"/>
              </a:buClr>
              <a:buSzPct val="80000"/>
              <a:buFontTx/>
              <a:buBlip>
                <a:blip r:embed="rId3"/>
              </a:buBlip>
              <a:defRPr/>
            </a:pPr>
            <a:r>
              <a:rPr kumimoji="0" lang="es-ES" altLang="es-HN" sz="1400" b="0" i="0" u="none" strike="noStrike" kern="1200" cap="none" spc="0" normalizeH="0" baseline="0" noProof="0" dirty="0">
                <a:ln>
                  <a:noFill/>
                </a:ln>
                <a:solidFill>
                  <a:srgbClr val="080808"/>
                </a:solidFill>
                <a:effectLst/>
                <a:uLnTx/>
                <a:uFillTx/>
                <a:latin typeface="+mn-lt"/>
                <a:ea typeface="+mn-ea"/>
                <a:cs typeface="Arial" panose="020B0604020202020204" pitchFamily="34" charset="0"/>
              </a:rPr>
              <a:t>María Antonia Bonilla           ---    Presidenta </a:t>
            </a:r>
          </a:p>
          <a:p>
            <a:pPr marL="365760" marR="0" lvl="0" indent="-283210" algn="l" defTabSz="342900" rtl="0" eaLnBrk="1" fontAlgn="auto" latinLnBrk="0" hangingPunct="1">
              <a:lnSpc>
                <a:spcPct val="80000"/>
              </a:lnSpc>
              <a:spcBef>
                <a:spcPts val="750"/>
              </a:spcBef>
              <a:spcAft>
                <a:spcPts val="0"/>
              </a:spcAft>
              <a:buClr>
                <a:schemeClr val="accent1"/>
              </a:buClr>
              <a:buSzPct val="80000"/>
              <a:buFontTx/>
              <a:buBlip>
                <a:blip r:embed="rId3"/>
              </a:buBlip>
              <a:defRPr/>
            </a:pPr>
            <a:r>
              <a:rPr kumimoji="0" lang="es-ES" altLang="es-HN" sz="1400" b="0" i="0" u="none" strike="noStrike" kern="1200" cap="none" spc="0" normalizeH="0" baseline="0" noProof="0" dirty="0">
                <a:ln>
                  <a:noFill/>
                </a:ln>
                <a:solidFill>
                  <a:srgbClr val="080808"/>
                </a:solidFill>
                <a:effectLst/>
                <a:uLnTx/>
                <a:uFillTx/>
                <a:latin typeface="+mn-lt"/>
                <a:ea typeface="+mn-ea"/>
                <a:cs typeface="Arial" panose="020B0604020202020204" pitchFamily="34" charset="0"/>
              </a:rPr>
              <a:t>Gregoria Santos Aguilar       ----   Vicepresidenta</a:t>
            </a:r>
          </a:p>
          <a:p>
            <a:pPr marL="365760" marR="0" lvl="0" indent="-283210" algn="l" defTabSz="342900" rtl="0" eaLnBrk="1" fontAlgn="auto" latinLnBrk="0" hangingPunct="1">
              <a:lnSpc>
                <a:spcPct val="80000"/>
              </a:lnSpc>
              <a:spcBef>
                <a:spcPts val="750"/>
              </a:spcBef>
              <a:spcAft>
                <a:spcPts val="0"/>
              </a:spcAft>
              <a:buClr>
                <a:schemeClr val="accent1"/>
              </a:buClr>
              <a:buSzPct val="80000"/>
              <a:buFontTx/>
              <a:buBlip>
                <a:blip r:embed="rId3"/>
              </a:buBlip>
              <a:defRPr/>
            </a:pPr>
            <a:r>
              <a:rPr kumimoji="0" lang="es-ES" altLang="es-HN" sz="1400" b="0" i="0" u="none" strike="noStrike" kern="1200" cap="none" spc="0" normalizeH="0" baseline="0" noProof="0" dirty="0">
                <a:ln>
                  <a:noFill/>
                </a:ln>
                <a:solidFill>
                  <a:srgbClr val="080808"/>
                </a:solidFill>
                <a:effectLst/>
                <a:uLnTx/>
                <a:uFillTx/>
                <a:latin typeface="+mn-lt"/>
                <a:ea typeface="+mn-ea"/>
                <a:cs typeface="Arial" panose="020B0604020202020204" pitchFamily="34" charset="0"/>
              </a:rPr>
              <a:t>Gloria Marisol Bonilla                ----   Vocal 1</a:t>
            </a:r>
          </a:p>
          <a:p>
            <a:pPr marL="365760" marR="0" lvl="0" indent="-283210" algn="l" defTabSz="342900" rtl="0" eaLnBrk="1" fontAlgn="auto" latinLnBrk="0" hangingPunct="1">
              <a:lnSpc>
                <a:spcPct val="80000"/>
              </a:lnSpc>
              <a:spcBef>
                <a:spcPts val="750"/>
              </a:spcBef>
              <a:spcAft>
                <a:spcPts val="0"/>
              </a:spcAft>
              <a:buClr>
                <a:schemeClr val="accent1"/>
              </a:buClr>
              <a:buSzPct val="80000"/>
              <a:buFontTx/>
              <a:buBlip>
                <a:blip r:embed="rId3"/>
              </a:buBlip>
              <a:defRPr/>
            </a:pPr>
            <a:r>
              <a:rPr lang="es-ES" altLang="es-HN" sz="1400" dirty="0">
                <a:solidFill>
                  <a:srgbClr val="080808"/>
                </a:solidFill>
                <a:cs typeface="Arial" panose="020B0604020202020204" pitchFamily="34" charset="0"/>
              </a:rPr>
              <a:t>Dina Luz Barahona Colindres</a:t>
            </a:r>
            <a:r>
              <a:rPr kumimoji="0" lang="es-ES" altLang="es-HN" sz="1400" b="0" i="0" u="none" strike="noStrike" kern="1200" cap="none" spc="0" normalizeH="0" baseline="0" noProof="0" dirty="0">
                <a:ln>
                  <a:noFill/>
                </a:ln>
                <a:solidFill>
                  <a:srgbClr val="080808"/>
                </a:solidFill>
                <a:effectLst/>
                <a:uLnTx/>
                <a:uFillTx/>
                <a:latin typeface="+mn-lt"/>
                <a:ea typeface="+mn-ea"/>
                <a:cs typeface="Arial" panose="020B0604020202020204" pitchFamily="34" charset="0"/>
              </a:rPr>
              <a:t>   ----     Vocal 2</a:t>
            </a:r>
          </a:p>
          <a:p>
            <a:pPr marL="365760" marR="0" lvl="0" indent="-283210" algn="l" defTabSz="342900" rtl="0" eaLnBrk="1" fontAlgn="auto" latinLnBrk="0" hangingPunct="1">
              <a:lnSpc>
                <a:spcPct val="80000"/>
              </a:lnSpc>
              <a:spcBef>
                <a:spcPts val="750"/>
              </a:spcBef>
              <a:spcAft>
                <a:spcPts val="0"/>
              </a:spcAft>
              <a:buClr>
                <a:schemeClr val="accent1"/>
              </a:buClr>
              <a:buSzPct val="80000"/>
              <a:buFontTx/>
              <a:buBlip>
                <a:blip r:embed="rId3"/>
              </a:buBlip>
              <a:defRPr/>
            </a:pPr>
            <a:r>
              <a:rPr lang="es-ES" altLang="es-HN" sz="1400" dirty="0">
                <a:solidFill>
                  <a:srgbClr val="080808"/>
                </a:solidFill>
                <a:cs typeface="Arial" panose="020B0604020202020204" pitchFamily="34" charset="0"/>
              </a:rPr>
              <a:t>Jenny Waleska Figueroa </a:t>
            </a:r>
            <a:r>
              <a:rPr lang="es-ES" altLang="es-HN" sz="1400" dirty="0" err="1" smtClean="0">
                <a:solidFill>
                  <a:srgbClr val="080808"/>
                </a:solidFill>
                <a:cs typeface="Arial" panose="020B0604020202020204" pitchFamily="34" charset="0"/>
              </a:rPr>
              <a:t>Ortéz</a:t>
            </a:r>
            <a:r>
              <a:rPr lang="es-ES" altLang="es-HN" sz="1400" dirty="0" smtClean="0">
                <a:solidFill>
                  <a:srgbClr val="080808"/>
                </a:solidFill>
                <a:cs typeface="Arial" panose="020B0604020202020204" pitchFamily="34" charset="0"/>
              </a:rPr>
              <a:t> </a:t>
            </a:r>
            <a:r>
              <a:rPr lang="es-ES" altLang="es-HN" sz="1400" dirty="0">
                <a:solidFill>
                  <a:srgbClr val="080808"/>
                </a:solidFill>
                <a:cs typeface="Arial" panose="020B0604020202020204" pitchFamily="34" charset="0"/>
              </a:rPr>
              <a:t>------ Suplente</a:t>
            </a:r>
            <a:endParaRPr kumimoji="0" lang="es-ES" altLang="es-HN" sz="1400" b="0" i="0" u="none" strike="noStrike" kern="1200" cap="none" spc="0" normalizeH="0" baseline="0" noProof="0" dirty="0">
              <a:ln>
                <a:noFill/>
              </a:ln>
              <a:solidFill>
                <a:srgbClr val="080808"/>
              </a:solidFill>
              <a:effectLst/>
              <a:uLnTx/>
              <a:uFillTx/>
              <a:latin typeface="+mn-lt"/>
              <a:ea typeface="+mn-ea"/>
              <a:cs typeface="Arial" panose="020B0604020202020204" pitchFamily="34" charset="0"/>
            </a:endParaRPr>
          </a:p>
          <a:p>
            <a:pPr marL="365760" marR="0" lvl="0" indent="-283210" algn="ctr" defTabSz="342900" rtl="0" eaLnBrk="1" fontAlgn="auto" latinLnBrk="0" hangingPunct="1">
              <a:lnSpc>
                <a:spcPct val="80000"/>
              </a:lnSpc>
              <a:spcBef>
                <a:spcPts val="750"/>
              </a:spcBef>
              <a:spcAft>
                <a:spcPts val="0"/>
              </a:spcAft>
              <a:buClr>
                <a:schemeClr val="accent1"/>
              </a:buClr>
              <a:buSzPct val="80000"/>
              <a:buFontTx/>
              <a:buNone/>
              <a:defRPr/>
            </a:pPr>
            <a:endParaRPr kumimoji="0" lang="es-ES" altLang="es-HN" sz="2000" b="0" i="0" u="none" strike="noStrike" kern="1200" cap="none" spc="0" normalizeH="0" baseline="0" noProof="0" dirty="0">
              <a:ln>
                <a:noFill/>
              </a:ln>
              <a:solidFill>
                <a:srgbClr val="003300"/>
              </a:solidFill>
              <a:effectLst/>
              <a:uLnTx/>
              <a:uFillTx/>
              <a:latin typeface="Script MT Bold" pitchFamily="66" charset="0"/>
              <a:ea typeface="+mn-ea"/>
              <a:cs typeface="+mn-cs"/>
            </a:endParaRPr>
          </a:p>
          <a:p>
            <a:pPr marL="365760" marR="0" lvl="0" indent="-283210" algn="ctr" defTabSz="342900" rtl="0" eaLnBrk="1" fontAlgn="auto" latinLnBrk="0" hangingPunct="1">
              <a:lnSpc>
                <a:spcPct val="80000"/>
              </a:lnSpc>
              <a:spcBef>
                <a:spcPts val="750"/>
              </a:spcBef>
              <a:spcAft>
                <a:spcPts val="0"/>
              </a:spcAft>
              <a:buClr>
                <a:schemeClr val="accent1"/>
              </a:buClr>
              <a:buSzPct val="80000"/>
              <a:buFontTx/>
              <a:buNone/>
              <a:defRPr/>
            </a:pPr>
            <a:r>
              <a:rPr kumimoji="0" lang="es-ES" altLang="es-HN" sz="1800" b="1" i="0" u="none" strike="noStrike" kern="1200" cap="none" spc="0" normalizeH="0" baseline="0" noProof="0" dirty="0">
                <a:ln>
                  <a:noFill/>
                </a:ln>
                <a:solidFill>
                  <a:srgbClr val="008000"/>
                </a:solidFill>
                <a:effectLst/>
                <a:uLnTx/>
                <a:uFillTx/>
                <a:latin typeface="Comic Sans MS" panose="030F0702030302020204" pitchFamily="66" charset="0"/>
                <a:ea typeface="+mn-ea"/>
                <a:cs typeface="+mn-cs"/>
              </a:rPr>
              <a:t>Junta  Fiscalizadora 2019</a:t>
            </a:r>
          </a:p>
          <a:p>
            <a:pPr marL="365760" marR="0" lvl="0" indent="-283210" algn="l" defTabSz="342900" rtl="0" eaLnBrk="1" fontAlgn="auto" latinLnBrk="0" hangingPunct="1">
              <a:lnSpc>
                <a:spcPct val="80000"/>
              </a:lnSpc>
              <a:spcBef>
                <a:spcPts val="750"/>
              </a:spcBef>
              <a:spcAft>
                <a:spcPts val="0"/>
              </a:spcAft>
              <a:buClr>
                <a:schemeClr val="accent1"/>
              </a:buClr>
              <a:buSzPct val="80000"/>
              <a:buFontTx/>
              <a:buNone/>
              <a:defRPr/>
            </a:pPr>
            <a:endParaRPr kumimoji="0" lang="es-ES" altLang="es-HN" sz="1800" b="0" i="0" u="none" strike="noStrike" kern="1200" cap="none" spc="0" normalizeH="0" baseline="0" noProof="0" dirty="0">
              <a:ln>
                <a:noFill/>
              </a:ln>
              <a:solidFill>
                <a:srgbClr val="080808"/>
              </a:solidFill>
              <a:effectLst/>
              <a:uLnTx/>
              <a:uFillTx/>
              <a:latin typeface="ChesterfieldAntD"/>
              <a:ea typeface="+mn-ea"/>
              <a:cs typeface="+mn-cs"/>
            </a:endParaRPr>
          </a:p>
          <a:p>
            <a:pPr marL="365760" marR="0" lvl="0" indent="-283210" algn="l" defTabSz="342900" rtl="0" eaLnBrk="1" fontAlgn="auto" latinLnBrk="0" hangingPunct="1">
              <a:lnSpc>
                <a:spcPct val="80000"/>
              </a:lnSpc>
              <a:spcBef>
                <a:spcPts val="750"/>
              </a:spcBef>
              <a:spcAft>
                <a:spcPts val="0"/>
              </a:spcAft>
              <a:buClr>
                <a:schemeClr val="accent1"/>
              </a:buClr>
              <a:buSzPct val="80000"/>
              <a:buFontTx/>
              <a:buBlip>
                <a:blip r:embed="rId3"/>
              </a:buBlip>
              <a:defRPr/>
            </a:pPr>
            <a:r>
              <a:rPr lang="es-ES" altLang="es-HN" sz="1400" dirty="0">
                <a:solidFill>
                  <a:srgbClr val="080808"/>
                </a:solidFill>
                <a:cs typeface="Arial" panose="020B0604020202020204" pitchFamily="34" charset="0"/>
              </a:rPr>
              <a:t>Evangelina García  Argueta</a:t>
            </a:r>
            <a:r>
              <a:rPr kumimoji="0" lang="es-ES" altLang="es-HN" sz="1400" b="0" i="0" u="none" strike="noStrike" kern="1200" cap="none" spc="0" normalizeH="0" baseline="0" noProof="0" dirty="0">
                <a:ln>
                  <a:noFill/>
                </a:ln>
                <a:solidFill>
                  <a:srgbClr val="080808"/>
                </a:solidFill>
                <a:effectLst/>
                <a:uLnTx/>
                <a:uFillTx/>
                <a:latin typeface="+mn-lt"/>
                <a:ea typeface="+mn-ea"/>
                <a:cs typeface="Arial" panose="020B0604020202020204" pitchFamily="34" charset="0"/>
              </a:rPr>
              <a:t>        -- - ---- presidenta</a:t>
            </a:r>
          </a:p>
          <a:p>
            <a:pPr marL="365760" marR="0" lvl="0" indent="-283210" algn="l" defTabSz="342900" rtl="0" eaLnBrk="1" fontAlgn="auto" latinLnBrk="0" hangingPunct="1">
              <a:lnSpc>
                <a:spcPct val="80000"/>
              </a:lnSpc>
              <a:spcBef>
                <a:spcPts val="750"/>
              </a:spcBef>
              <a:spcAft>
                <a:spcPts val="0"/>
              </a:spcAft>
              <a:buClr>
                <a:schemeClr val="accent1"/>
              </a:buClr>
              <a:buSzPct val="80000"/>
              <a:buFontTx/>
              <a:buBlip>
                <a:blip r:embed="rId3"/>
              </a:buBlip>
              <a:defRPr/>
            </a:pPr>
            <a:r>
              <a:rPr lang="es-ES" altLang="es-HN" sz="1400" dirty="0">
                <a:solidFill>
                  <a:srgbClr val="080808"/>
                </a:solidFill>
                <a:cs typeface="Arial" panose="020B0604020202020204" pitchFamily="34" charset="0"/>
              </a:rPr>
              <a:t>María Concepción Martínez</a:t>
            </a:r>
            <a:r>
              <a:rPr kumimoji="0" lang="es-ES" altLang="es-HN" sz="1400" b="0" i="0" u="none" strike="noStrike" kern="1200" cap="none" spc="0" normalizeH="0" baseline="0" noProof="0" dirty="0">
                <a:ln>
                  <a:noFill/>
                </a:ln>
                <a:solidFill>
                  <a:srgbClr val="080808"/>
                </a:solidFill>
                <a:effectLst/>
                <a:uLnTx/>
                <a:uFillTx/>
                <a:latin typeface="+mn-lt"/>
                <a:ea typeface="+mn-ea"/>
                <a:cs typeface="Arial" panose="020B0604020202020204" pitchFamily="34" charset="0"/>
              </a:rPr>
              <a:t>         --- ---- Secretaria</a:t>
            </a:r>
          </a:p>
          <a:p>
            <a:pPr marL="365760" marR="0" lvl="0" indent="-283210" algn="l" defTabSz="342900" rtl="0" eaLnBrk="1" fontAlgn="auto" latinLnBrk="0" hangingPunct="1">
              <a:lnSpc>
                <a:spcPct val="80000"/>
              </a:lnSpc>
              <a:spcBef>
                <a:spcPts val="750"/>
              </a:spcBef>
              <a:spcAft>
                <a:spcPts val="0"/>
              </a:spcAft>
              <a:buClr>
                <a:schemeClr val="accent1"/>
              </a:buClr>
              <a:buSzPct val="80000"/>
              <a:buFontTx/>
              <a:buBlip>
                <a:blip r:embed="rId3"/>
              </a:buBlip>
              <a:defRPr/>
            </a:pPr>
            <a:r>
              <a:rPr lang="es-ES" altLang="es-HN" sz="1400" dirty="0">
                <a:solidFill>
                  <a:srgbClr val="080808"/>
                </a:solidFill>
                <a:cs typeface="Arial" panose="020B0604020202020204" pitchFamily="34" charset="0"/>
              </a:rPr>
              <a:t>Dania Lizeth Funez Santos            </a:t>
            </a:r>
            <a:r>
              <a:rPr kumimoji="0" lang="es-ES" altLang="es-HN" sz="1400" b="0" i="0" u="none" strike="noStrike" kern="1200" cap="none" spc="0" normalizeH="0" baseline="0" noProof="0" dirty="0">
                <a:ln>
                  <a:noFill/>
                </a:ln>
                <a:solidFill>
                  <a:srgbClr val="080808"/>
                </a:solidFill>
                <a:effectLst/>
                <a:uLnTx/>
                <a:uFillTx/>
                <a:latin typeface="+mn-lt"/>
                <a:ea typeface="+mn-ea"/>
                <a:cs typeface="Arial" panose="020B0604020202020204" pitchFamily="34" charset="0"/>
              </a:rPr>
              <a:t> ----- Suplente </a:t>
            </a:r>
          </a:p>
        </p:txBody>
      </p:sp>
      <p:pic>
        <p:nvPicPr>
          <p:cNvPr id="3" name="Imagen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63863" y="0"/>
            <a:ext cx="3993329" cy="29686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rotWithShape="1">
          <a:blip r:embed="rId5" cstate="print">
            <a:extLst>
              <a:ext uri="{28A0092B-C50C-407E-A947-70E740481C1C}">
                <a14:useLocalDpi xmlns:a14="http://schemas.microsoft.com/office/drawing/2010/main" val="0"/>
              </a:ext>
            </a:extLst>
          </a:blip>
          <a:srcRect l="-911" t="-7095" r="7116" b="21948"/>
          <a:stretch/>
        </p:blipFill>
        <p:spPr>
          <a:xfrm>
            <a:off x="1340769" y="6874958"/>
            <a:ext cx="3384376" cy="1728192"/>
          </a:xfrm>
          <a:prstGeom prst="rect">
            <a:avLst/>
          </a:prstGeom>
          <a:ln>
            <a:noFill/>
          </a:ln>
          <a:effectLst>
            <a:softEdge rad="112500"/>
          </a:effectLst>
        </p:spPr>
      </p:pic>
    </p:spTree>
  </p:cSld>
  <p:clrMapOvr>
    <a:masterClrMapping/>
  </p:clrMapOvr>
  <p:transition>
    <p:checker/>
    <p:sndAc>
      <p:stSnd loop="1">
        <p:snd r:embed="rId2" name="chimes.wav"/>
      </p:st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1"/>
          <p:cNvSpPr>
            <a:spLocks noGrp="1"/>
          </p:cNvSpPr>
          <p:nvPr>
            <p:ph type="title" idx="4294967295"/>
          </p:nvPr>
        </p:nvSpPr>
        <p:spPr>
          <a:xfrm>
            <a:off x="2093913" y="250825"/>
            <a:ext cx="4764087" cy="638175"/>
          </a:xfrm>
          <a:ln/>
        </p:spPr>
        <p:txBody>
          <a:bodyPr vert="horz" wrap="square" lIns="91440" tIns="45720" rIns="91440" bIns="45720" anchor="t"/>
          <a:lstStyle/>
          <a:p>
            <a:r>
              <a:rPr lang="es-ES" altLang="es-ES" sz="1800" dirty="0">
                <a:solidFill>
                  <a:srgbClr val="008000"/>
                </a:solidFill>
                <a:latin typeface="Comic Sans MS" panose="030F0702030302020204" pitchFamily="66" charset="0"/>
              </a:rPr>
              <a:t>Estructura Organizativa de la Coomupl</a:t>
            </a:r>
          </a:p>
        </p:txBody>
      </p:sp>
      <p:pic>
        <p:nvPicPr>
          <p:cNvPr id="2" name="Imagen 1"/>
          <p:cNvPicPr>
            <a:picLocks noChangeAspect="1"/>
          </p:cNvPicPr>
          <p:nvPr/>
        </p:nvPicPr>
        <p:blipFill rotWithShape="1">
          <a:blip r:embed="rId2"/>
          <a:srcRect l="4851" t="19760" r="12200" b="4640"/>
          <a:stretch/>
        </p:blipFill>
        <p:spPr>
          <a:xfrm rot="16200000">
            <a:off x="-380205" y="2476549"/>
            <a:ext cx="8332089" cy="4746127"/>
          </a:xfrm>
          <a:prstGeom prst="rect">
            <a:avLst/>
          </a:prstGeom>
        </p:spPr>
      </p:pic>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a:spLocks noGrp="1"/>
          </p:cNvSpPr>
          <p:nvPr>
            <p:ph type="title"/>
          </p:nvPr>
        </p:nvSpPr>
        <p:spPr>
          <a:xfrm>
            <a:off x="2428875" y="625475"/>
            <a:ext cx="2643188" cy="500063"/>
          </a:xfrm>
        </p:spPr>
        <p:txBody>
          <a:bodyPr vert="horz" lIns="91440" tIns="45720" rIns="91440" bIns="45720" rtlCol="0" anchor="t">
            <a:normAutofit/>
          </a:bodyPr>
          <a:lstStyle/>
          <a:p>
            <a:pPr marL="0" marR="0" lvl="0" indent="0" algn="l" defTabSz="342900" rtl="0" eaLnBrk="1" fontAlgn="auto" latinLnBrk="0" hangingPunct="1">
              <a:lnSpc>
                <a:spcPct val="100000"/>
              </a:lnSpc>
              <a:spcBef>
                <a:spcPct val="0"/>
              </a:spcBef>
              <a:spcAft>
                <a:spcPts val="0"/>
              </a:spcAft>
              <a:buClrTx/>
              <a:buSzTx/>
              <a:buFontTx/>
              <a:buNone/>
              <a:defRPr/>
            </a:pPr>
            <a:r>
              <a:rPr kumimoji="0" lang="es-HN" sz="2400" b="0" i="0" u="none" strike="noStrike" kern="1200" cap="none" spc="0" normalizeH="0" baseline="0" noProof="0" dirty="0">
                <a:ln>
                  <a:noFill/>
                </a:ln>
                <a:solidFill>
                  <a:srgbClr val="008000"/>
                </a:solidFill>
                <a:effectLst>
                  <a:outerShdw blurRad="38100" dist="38100" dir="2700000" algn="tl">
                    <a:srgbClr val="000000">
                      <a:alpha val="43137"/>
                    </a:srgbClr>
                  </a:outerShdw>
                </a:effectLst>
                <a:uLnTx/>
                <a:uFillTx/>
                <a:latin typeface="+mj-lt"/>
                <a:ea typeface="+mj-ea"/>
                <a:cs typeface="Aharoni" panose="02010803020104030203" pitchFamily="2" charset="-79"/>
              </a:rPr>
              <a:t>BENEFICIOS</a:t>
            </a:r>
          </a:p>
        </p:txBody>
      </p:sp>
      <p:sp>
        <p:nvSpPr>
          <p:cNvPr id="6" name="2 Subtítulo"/>
          <p:cNvSpPr>
            <a:spLocks noGrp="1"/>
          </p:cNvSpPr>
          <p:nvPr>
            <p:ph sz="half" idx="1"/>
          </p:nvPr>
        </p:nvSpPr>
        <p:spPr>
          <a:xfrm>
            <a:off x="260648" y="1403648"/>
            <a:ext cx="5057775" cy="7532688"/>
          </a:xfrm>
        </p:spPr>
        <p:txBody>
          <a:bodyPr vert="horz" lIns="91440" tIns="45720" rIns="91440" bIns="45720" rtlCol="0">
            <a:normAutofit/>
          </a:bodyPr>
          <a:lstStyle/>
          <a:p>
            <a:pPr marL="274320" marR="0" lvl="0" indent="-274320" algn="l" defTabSz="342900" rtl="0" eaLnBrk="1" fontAlgn="auto" latinLnBrk="0" hangingPunct="1">
              <a:lnSpc>
                <a:spcPct val="100000"/>
              </a:lnSpc>
              <a:spcBef>
                <a:spcPts val="750"/>
              </a:spcBef>
              <a:spcAft>
                <a:spcPts val="0"/>
              </a:spcAft>
              <a:buClr>
                <a:schemeClr val="accent1"/>
              </a:buClr>
              <a:buSzPct val="80000"/>
              <a:buFont typeface="Wingdings" panose="05000000000000000000" pitchFamily="2" charset="2"/>
              <a:buChar char="q"/>
              <a:defRPr/>
            </a:pPr>
            <a:endParaRPr kumimoji="0" lang="es-HN" sz="1600" b="0" i="0" u="none" strike="noStrike" kern="1200" cap="none" spc="0" normalizeH="0" baseline="0" noProof="0" dirty="0">
              <a:ln>
                <a:noFill/>
              </a:ln>
              <a:solidFill>
                <a:schemeClr val="accent4">
                  <a:lumMod val="10000"/>
                </a:schemeClr>
              </a:solidFill>
              <a:effectLst/>
              <a:uLnTx/>
              <a:uFillTx/>
              <a:latin typeface="Aharoni" panose="02010803020104030203" pitchFamily="2" charset="-79"/>
              <a:ea typeface="+mn-ea"/>
              <a:cs typeface="Aharoni" panose="02010803020104030203" pitchFamily="2" charset="-79"/>
            </a:endParaRPr>
          </a:p>
          <a:p>
            <a:pPr marL="274320" marR="0" lvl="0" indent="-274320" algn="just" defTabSz="342900" rtl="0" eaLnBrk="1" fontAlgn="auto" latinLnBrk="0" hangingPunct="1">
              <a:lnSpc>
                <a:spcPct val="100000"/>
              </a:lnSpc>
              <a:spcBef>
                <a:spcPts val="750"/>
              </a:spcBef>
              <a:spcAft>
                <a:spcPts val="0"/>
              </a:spcAft>
              <a:buClr>
                <a:schemeClr val="accent1"/>
              </a:buClr>
              <a:buSzPct val="80000"/>
              <a:buFont typeface="Wingdings" panose="05000000000000000000" pitchFamily="2" charset="2"/>
              <a:buChar char="v"/>
              <a:defRPr/>
            </a:pPr>
            <a:r>
              <a:rPr kumimoji="0" lang="es-HN" sz="1400" b="0" i="0" u="none" strike="noStrike" kern="1200" cap="none" spc="0" normalizeH="0" baseline="0" noProof="0" dirty="0">
                <a:ln>
                  <a:noFill/>
                </a:ln>
                <a:solidFill>
                  <a:schemeClr val="accent4">
                    <a:lumMod val="10000"/>
                  </a:schemeClr>
                </a:solidFill>
                <a:effectLst/>
                <a:uLnTx/>
                <a:uFillTx/>
                <a:latin typeface="+mn-lt"/>
                <a:ea typeface="Tahoma" panose="020B0604030504040204" pitchFamily="34" charset="0"/>
                <a:cs typeface="Arial" panose="020B0604020202020204" pitchFamily="34" charset="0"/>
              </a:rPr>
              <a:t>Tasas de intereses  Competitivas</a:t>
            </a:r>
          </a:p>
          <a:p>
            <a:pPr marL="0" marR="0" lvl="0" indent="0" algn="just" defTabSz="342900" rtl="0" eaLnBrk="1" fontAlgn="auto" latinLnBrk="0" hangingPunct="1">
              <a:lnSpc>
                <a:spcPct val="100000"/>
              </a:lnSpc>
              <a:spcBef>
                <a:spcPts val="750"/>
              </a:spcBef>
              <a:spcAft>
                <a:spcPts val="0"/>
              </a:spcAft>
              <a:buClr>
                <a:schemeClr val="accent1"/>
              </a:buClr>
              <a:buSzPct val="80000"/>
              <a:buFont typeface="Wingdings 2" panose="05020102010507070707"/>
              <a:buNone/>
              <a:defRPr/>
            </a:pPr>
            <a:endParaRPr kumimoji="0" lang="es-HN" sz="1400" b="0" i="0" u="none" strike="noStrike" kern="1200" cap="none" spc="0" normalizeH="0" baseline="0" noProof="0" dirty="0">
              <a:ln>
                <a:noFill/>
              </a:ln>
              <a:solidFill>
                <a:schemeClr val="accent4">
                  <a:lumMod val="10000"/>
                </a:schemeClr>
              </a:solidFill>
              <a:effectLst/>
              <a:uLnTx/>
              <a:uFillTx/>
              <a:latin typeface="+mn-lt"/>
              <a:ea typeface="Tahoma" panose="020B0604030504040204" pitchFamily="34" charset="0"/>
              <a:cs typeface="Arial" panose="020B0604020202020204" pitchFamily="34" charset="0"/>
            </a:endParaRPr>
          </a:p>
          <a:p>
            <a:pPr marL="274320" marR="0" lvl="0" indent="-274320" algn="just" defTabSz="342900" rtl="0" eaLnBrk="1" fontAlgn="auto" latinLnBrk="0" hangingPunct="1">
              <a:lnSpc>
                <a:spcPct val="100000"/>
              </a:lnSpc>
              <a:spcBef>
                <a:spcPts val="750"/>
              </a:spcBef>
              <a:spcAft>
                <a:spcPts val="0"/>
              </a:spcAft>
              <a:buClr>
                <a:schemeClr val="accent1"/>
              </a:buClr>
              <a:buSzPct val="80000"/>
              <a:buFont typeface="Wingdings" panose="05000000000000000000" pitchFamily="2" charset="2"/>
              <a:buChar char="v"/>
              <a:defRPr/>
            </a:pPr>
            <a:r>
              <a:rPr kumimoji="0" lang="es-HN" sz="1400" b="0" i="0" u="none" strike="noStrike" kern="1200" cap="none" spc="0" normalizeH="0" baseline="0" noProof="0" dirty="0">
                <a:ln>
                  <a:noFill/>
                </a:ln>
                <a:solidFill>
                  <a:schemeClr val="accent4">
                    <a:lumMod val="10000"/>
                  </a:schemeClr>
                </a:solidFill>
                <a:effectLst/>
                <a:uLnTx/>
                <a:uFillTx/>
                <a:latin typeface="+mn-lt"/>
                <a:ea typeface="Tahoma" panose="020B0604030504040204" pitchFamily="34" charset="0"/>
                <a:cs typeface="Arial" panose="020B0604020202020204" pitchFamily="34" charset="0"/>
              </a:rPr>
              <a:t>Proyección en el financiamiento con los Emprendimientos con Jóvenes.</a:t>
            </a:r>
          </a:p>
          <a:p>
            <a:pPr marL="0" marR="0" lvl="0" indent="0" algn="just" defTabSz="342900" rtl="0" eaLnBrk="1" fontAlgn="auto" latinLnBrk="0" hangingPunct="1">
              <a:lnSpc>
                <a:spcPct val="100000"/>
              </a:lnSpc>
              <a:spcBef>
                <a:spcPts val="750"/>
              </a:spcBef>
              <a:spcAft>
                <a:spcPts val="0"/>
              </a:spcAft>
              <a:buClr>
                <a:schemeClr val="accent1"/>
              </a:buClr>
              <a:buSzPct val="80000"/>
              <a:buNone/>
              <a:defRPr/>
            </a:pPr>
            <a:endParaRPr kumimoji="0" lang="es-HN" sz="1400" b="0" i="0" u="none" strike="noStrike" kern="1200" cap="none" spc="0" normalizeH="0" baseline="0" noProof="0" dirty="0">
              <a:ln>
                <a:noFill/>
              </a:ln>
              <a:solidFill>
                <a:schemeClr val="accent4">
                  <a:lumMod val="10000"/>
                </a:schemeClr>
              </a:solidFill>
              <a:effectLst/>
              <a:uLnTx/>
              <a:uFillTx/>
              <a:latin typeface="+mn-lt"/>
              <a:ea typeface="Tahoma" panose="020B0604030504040204" pitchFamily="34" charset="0"/>
              <a:cs typeface="Arial" panose="020B0604020202020204" pitchFamily="34" charset="0"/>
            </a:endParaRPr>
          </a:p>
          <a:p>
            <a:pPr marL="274320" marR="0" lvl="0" indent="-274320" algn="just" defTabSz="342900" rtl="0" eaLnBrk="1" fontAlgn="auto" latinLnBrk="0" hangingPunct="1">
              <a:lnSpc>
                <a:spcPct val="100000"/>
              </a:lnSpc>
              <a:spcBef>
                <a:spcPts val="750"/>
              </a:spcBef>
              <a:spcAft>
                <a:spcPts val="0"/>
              </a:spcAft>
              <a:buClr>
                <a:schemeClr val="accent1"/>
              </a:buClr>
              <a:buSzPct val="80000"/>
              <a:buFont typeface="Wingdings" panose="05000000000000000000" pitchFamily="2" charset="2"/>
              <a:buChar char="v"/>
              <a:defRPr/>
            </a:pPr>
            <a:r>
              <a:rPr kumimoji="0" lang="es-HN" sz="1400" b="0" i="0" u="none" strike="noStrike" kern="1200" cap="none" spc="0" normalizeH="0" baseline="0" noProof="0" dirty="0">
                <a:ln>
                  <a:noFill/>
                </a:ln>
                <a:solidFill>
                  <a:schemeClr val="accent4">
                    <a:lumMod val="10000"/>
                  </a:schemeClr>
                </a:solidFill>
                <a:effectLst/>
                <a:uLnTx/>
                <a:uFillTx/>
                <a:latin typeface="+mn-lt"/>
                <a:ea typeface="Tahoma" panose="020B0604030504040204" pitchFamily="34" charset="0"/>
                <a:cs typeface="Arial" panose="020B0604020202020204" pitchFamily="34" charset="0"/>
              </a:rPr>
              <a:t>Apoyo en comercialización (participación en expo -ventas locales y nacionales.)</a:t>
            </a:r>
          </a:p>
          <a:p>
            <a:pPr marL="274320" marR="0" lvl="0" indent="-274320" algn="just" defTabSz="342900" rtl="0" eaLnBrk="1" fontAlgn="auto" latinLnBrk="0" hangingPunct="1">
              <a:lnSpc>
                <a:spcPct val="100000"/>
              </a:lnSpc>
              <a:spcBef>
                <a:spcPts val="750"/>
              </a:spcBef>
              <a:spcAft>
                <a:spcPts val="0"/>
              </a:spcAft>
              <a:buClr>
                <a:schemeClr val="accent1"/>
              </a:buClr>
              <a:buSzPct val="80000"/>
              <a:buFont typeface="Wingdings" panose="05000000000000000000" pitchFamily="2" charset="2"/>
              <a:buChar char="v"/>
              <a:defRPr/>
            </a:pPr>
            <a:endParaRPr kumimoji="0" lang="es-HN" sz="1400" b="0" i="0" u="none" strike="noStrike" kern="1200" cap="none" spc="0" normalizeH="0" baseline="0" noProof="0" dirty="0">
              <a:ln>
                <a:noFill/>
              </a:ln>
              <a:solidFill>
                <a:schemeClr val="accent4">
                  <a:lumMod val="10000"/>
                </a:schemeClr>
              </a:solidFill>
              <a:effectLst/>
              <a:uLnTx/>
              <a:uFillTx/>
              <a:latin typeface="+mn-lt"/>
              <a:ea typeface="Tahoma" panose="020B0604030504040204" pitchFamily="34" charset="0"/>
              <a:cs typeface="Arial" panose="020B0604020202020204" pitchFamily="34" charset="0"/>
            </a:endParaRPr>
          </a:p>
          <a:p>
            <a:pPr marL="274320" marR="0" lvl="0" indent="-274320" algn="just" defTabSz="342900" rtl="0" eaLnBrk="1" fontAlgn="auto" latinLnBrk="0" hangingPunct="1">
              <a:lnSpc>
                <a:spcPct val="100000"/>
              </a:lnSpc>
              <a:spcBef>
                <a:spcPts val="750"/>
              </a:spcBef>
              <a:spcAft>
                <a:spcPts val="0"/>
              </a:spcAft>
              <a:buClr>
                <a:schemeClr val="accent1"/>
              </a:buClr>
              <a:buSzPct val="80000"/>
              <a:buFont typeface="Wingdings" panose="05000000000000000000" pitchFamily="2" charset="2"/>
              <a:buChar char="v"/>
              <a:defRPr/>
            </a:pPr>
            <a:r>
              <a:rPr kumimoji="0" lang="es-HN" sz="1400" b="0" i="0" u="none" strike="noStrike" kern="1200" cap="none" spc="0" normalizeH="0" baseline="0" noProof="0" dirty="0">
                <a:ln>
                  <a:noFill/>
                </a:ln>
                <a:solidFill>
                  <a:schemeClr val="accent4">
                    <a:lumMod val="10000"/>
                  </a:schemeClr>
                </a:solidFill>
                <a:effectLst/>
                <a:uLnTx/>
                <a:uFillTx/>
                <a:latin typeface="+mn-lt"/>
                <a:ea typeface="Tahoma" panose="020B0604030504040204" pitchFamily="34" charset="0"/>
                <a:cs typeface="Arial" panose="020B0604020202020204" pitchFamily="34" charset="0"/>
              </a:rPr>
              <a:t>Seguros sobre los prestamos.</a:t>
            </a:r>
          </a:p>
          <a:p>
            <a:pPr marL="274320" marR="0" lvl="0" indent="-274320" algn="just" defTabSz="342900" rtl="0" eaLnBrk="1" fontAlgn="auto" latinLnBrk="0" hangingPunct="1">
              <a:lnSpc>
                <a:spcPct val="100000"/>
              </a:lnSpc>
              <a:spcBef>
                <a:spcPts val="750"/>
              </a:spcBef>
              <a:spcAft>
                <a:spcPts val="0"/>
              </a:spcAft>
              <a:buClr>
                <a:schemeClr val="accent1"/>
              </a:buClr>
              <a:buSzPct val="80000"/>
              <a:buFont typeface="Wingdings" panose="05000000000000000000" pitchFamily="2" charset="2"/>
              <a:buChar char="v"/>
              <a:defRPr/>
            </a:pPr>
            <a:endParaRPr kumimoji="0" lang="es-HN" sz="1400" b="0" i="0" u="none" strike="noStrike" kern="1200" cap="none" spc="0" normalizeH="0" baseline="0" noProof="0" dirty="0">
              <a:ln>
                <a:noFill/>
              </a:ln>
              <a:solidFill>
                <a:schemeClr val="accent4">
                  <a:lumMod val="10000"/>
                </a:schemeClr>
              </a:solidFill>
              <a:effectLst/>
              <a:uLnTx/>
              <a:uFillTx/>
              <a:latin typeface="+mn-lt"/>
              <a:ea typeface="Tahoma" panose="020B0604030504040204" pitchFamily="34" charset="0"/>
              <a:cs typeface="Arial" panose="020B0604020202020204" pitchFamily="34" charset="0"/>
            </a:endParaRPr>
          </a:p>
          <a:p>
            <a:pPr marL="274320" marR="0" lvl="0" indent="-274320" algn="just" defTabSz="342900" rtl="0" eaLnBrk="1" fontAlgn="auto" latinLnBrk="0" hangingPunct="1">
              <a:lnSpc>
                <a:spcPct val="100000"/>
              </a:lnSpc>
              <a:spcBef>
                <a:spcPts val="750"/>
              </a:spcBef>
              <a:spcAft>
                <a:spcPts val="0"/>
              </a:spcAft>
              <a:buClr>
                <a:schemeClr val="accent1"/>
              </a:buClr>
              <a:buSzPct val="80000"/>
              <a:buFont typeface="Wingdings" panose="05000000000000000000" pitchFamily="2" charset="2"/>
              <a:buChar char="v"/>
              <a:defRPr/>
            </a:pPr>
            <a:r>
              <a:rPr kumimoji="0" lang="es-HN" sz="1400" b="0" i="0" u="none" strike="noStrike" kern="1200" cap="none" spc="0" normalizeH="0" baseline="0" noProof="0" dirty="0">
                <a:ln>
                  <a:noFill/>
                </a:ln>
                <a:solidFill>
                  <a:schemeClr val="accent4">
                    <a:lumMod val="10000"/>
                  </a:schemeClr>
                </a:solidFill>
                <a:effectLst/>
                <a:uLnTx/>
                <a:uFillTx/>
                <a:latin typeface="+mn-lt"/>
                <a:ea typeface="Tahoma" panose="020B0604030504040204" pitchFamily="34" charset="0"/>
                <a:cs typeface="Arial" panose="020B0604020202020204" pitchFamily="34" charset="0"/>
              </a:rPr>
              <a:t>Capacitaciones sobre diferentes temas (Violencia Intra Familiar, </a:t>
            </a:r>
            <a:r>
              <a:rPr lang="es-HN" sz="1400" dirty="0">
                <a:solidFill>
                  <a:schemeClr val="accent4">
                    <a:lumMod val="10000"/>
                  </a:schemeClr>
                </a:solidFill>
                <a:ea typeface="Tahoma" panose="020B0604030504040204" pitchFamily="34" charset="0"/>
                <a:cs typeface="Arial" panose="020B0604020202020204" pitchFamily="34" charset="0"/>
              </a:rPr>
              <a:t>sobre Cáncer Uterino y Cáncer de Mamas </a:t>
            </a:r>
            <a:r>
              <a:rPr kumimoji="0" lang="es-HN" sz="1400" b="0" i="0" u="none" strike="noStrike" kern="1200" cap="none" spc="0" normalizeH="0" baseline="0" noProof="0" dirty="0">
                <a:ln>
                  <a:noFill/>
                </a:ln>
                <a:solidFill>
                  <a:schemeClr val="accent4">
                    <a:lumMod val="10000"/>
                  </a:schemeClr>
                </a:solidFill>
                <a:effectLst/>
                <a:uLnTx/>
                <a:uFillTx/>
                <a:latin typeface="+mn-lt"/>
                <a:ea typeface="Tahoma" panose="020B0604030504040204" pitchFamily="34" charset="0"/>
                <a:cs typeface="Arial" panose="020B0604020202020204" pitchFamily="34" charset="0"/>
              </a:rPr>
              <a:t>, Cambio Climático, Salud Reproductiva de la Mujer,  sobre Valores y Principios cooperativos, Embarazos en jóvenes, </a:t>
            </a:r>
            <a:r>
              <a:rPr lang="es-HN" sz="1400" dirty="0">
                <a:solidFill>
                  <a:schemeClr val="accent4">
                    <a:lumMod val="10000"/>
                  </a:schemeClr>
                </a:solidFill>
                <a:ea typeface="Tahoma" panose="020B0604030504040204" pitchFamily="34" charset="0"/>
                <a:cs typeface="Arial" panose="020B0604020202020204" pitchFamily="34" charset="0"/>
              </a:rPr>
              <a:t>Siembra, Mantenimiento y Control de Enfermedades, Sobre siembra y Control de Plagas y Enfermedades en Hortalizas, Capacitación sobre Educación Financiera,</a:t>
            </a:r>
            <a:r>
              <a:rPr kumimoji="0" lang="es-HN" sz="1400" b="0" i="0" u="none" strike="noStrike" kern="1200" cap="none" spc="0" normalizeH="0" baseline="0" noProof="0" dirty="0">
                <a:ln>
                  <a:noFill/>
                </a:ln>
                <a:solidFill>
                  <a:schemeClr val="accent4">
                    <a:lumMod val="10000"/>
                  </a:schemeClr>
                </a:solidFill>
                <a:effectLst/>
                <a:uLnTx/>
                <a:uFillTx/>
                <a:latin typeface="+mn-lt"/>
                <a:ea typeface="Tahoma" panose="020B0604030504040204" pitchFamily="34" charset="0"/>
                <a:cs typeface="Arial" panose="020B0604020202020204" pitchFamily="34" charset="0"/>
              </a:rPr>
              <a:t> Diversificación agrícola, Etc. ).</a:t>
            </a:r>
          </a:p>
          <a:p>
            <a:pPr marL="0" marR="0" lvl="0" indent="0" algn="just" defTabSz="342900" rtl="0" eaLnBrk="1" fontAlgn="auto" latinLnBrk="0" hangingPunct="1">
              <a:lnSpc>
                <a:spcPct val="100000"/>
              </a:lnSpc>
              <a:spcBef>
                <a:spcPts val="750"/>
              </a:spcBef>
              <a:spcAft>
                <a:spcPts val="0"/>
              </a:spcAft>
              <a:buClr>
                <a:schemeClr val="accent1"/>
              </a:buClr>
              <a:buSzPct val="80000"/>
              <a:buNone/>
              <a:defRPr/>
            </a:pPr>
            <a:endParaRPr kumimoji="0" lang="es-HN" sz="1400" b="0" i="0" u="none" strike="noStrike" kern="1200" cap="none" spc="0" normalizeH="0" baseline="0" noProof="0" dirty="0">
              <a:ln>
                <a:noFill/>
              </a:ln>
              <a:solidFill>
                <a:schemeClr val="accent4">
                  <a:lumMod val="10000"/>
                </a:schemeClr>
              </a:solidFill>
              <a:effectLst/>
              <a:uLnTx/>
              <a:uFillTx/>
              <a:latin typeface="+mn-lt"/>
              <a:ea typeface="Tahoma" panose="020B0604030504040204" pitchFamily="34" charset="0"/>
              <a:cs typeface="Arial" panose="020B0604020202020204" pitchFamily="34" charset="0"/>
            </a:endParaRPr>
          </a:p>
          <a:p>
            <a:pPr marL="0" marR="0" lvl="0" indent="0" algn="just" defTabSz="342900" rtl="0" eaLnBrk="1" fontAlgn="auto" latinLnBrk="0" hangingPunct="1">
              <a:lnSpc>
                <a:spcPct val="100000"/>
              </a:lnSpc>
              <a:spcBef>
                <a:spcPts val="750"/>
              </a:spcBef>
              <a:spcAft>
                <a:spcPts val="0"/>
              </a:spcAft>
              <a:buClr>
                <a:schemeClr val="accent1"/>
              </a:buClr>
              <a:buSzPct val="80000"/>
              <a:buNone/>
              <a:defRPr/>
            </a:pPr>
            <a:endParaRPr kumimoji="0" lang="es-HN" sz="1400" b="0" i="0" u="none" strike="noStrike" kern="1200" cap="none" spc="0" normalizeH="0" baseline="0" noProof="0" dirty="0">
              <a:ln>
                <a:noFill/>
              </a:ln>
              <a:solidFill>
                <a:schemeClr val="accent4">
                  <a:lumMod val="10000"/>
                </a:schemeClr>
              </a:solidFill>
              <a:effectLst/>
              <a:uLnTx/>
              <a:uFillTx/>
              <a:latin typeface="+mn-lt"/>
              <a:ea typeface="Tahoma" panose="020B0604030504040204" pitchFamily="34" charset="0"/>
              <a:cs typeface="Arial" panose="020B0604020202020204" pitchFamily="34" charset="0"/>
            </a:endParaRPr>
          </a:p>
          <a:p>
            <a:pPr marL="274320" marR="0" lvl="0" indent="-274320" algn="just" defTabSz="342900" rtl="0" eaLnBrk="1" fontAlgn="auto" latinLnBrk="0" hangingPunct="1">
              <a:lnSpc>
                <a:spcPct val="100000"/>
              </a:lnSpc>
              <a:spcBef>
                <a:spcPts val="750"/>
              </a:spcBef>
              <a:spcAft>
                <a:spcPts val="0"/>
              </a:spcAft>
              <a:buClr>
                <a:schemeClr val="accent1"/>
              </a:buClr>
              <a:buSzPct val="80000"/>
              <a:buFont typeface="Wingdings" panose="05000000000000000000" pitchFamily="2" charset="2"/>
              <a:buChar char="v"/>
              <a:defRPr/>
            </a:pPr>
            <a:r>
              <a:rPr kumimoji="0" lang="es-HN" sz="1400" b="0" i="0" u="none" strike="noStrike" kern="1200" cap="none" spc="0" normalizeH="0" baseline="0" noProof="0" dirty="0">
                <a:ln>
                  <a:noFill/>
                </a:ln>
                <a:solidFill>
                  <a:schemeClr val="accent4">
                    <a:lumMod val="10000"/>
                  </a:schemeClr>
                </a:solidFill>
                <a:effectLst/>
                <a:uLnTx/>
                <a:uFillTx/>
                <a:latin typeface="+mn-lt"/>
                <a:ea typeface="Tahoma" panose="020B0604030504040204" pitchFamily="34" charset="0"/>
                <a:cs typeface="Arial" panose="020B0604020202020204" pitchFamily="34" charset="0"/>
              </a:rPr>
              <a:t> Participación en los distintos proyectos  que desarrolla la cooperativa. </a:t>
            </a:r>
          </a:p>
          <a:p>
            <a:pPr marL="274320" marR="0" lvl="0" indent="-274320" algn="just" defTabSz="342900" rtl="0" eaLnBrk="1" fontAlgn="auto" latinLnBrk="0" hangingPunct="1">
              <a:lnSpc>
                <a:spcPct val="100000"/>
              </a:lnSpc>
              <a:spcBef>
                <a:spcPts val="750"/>
              </a:spcBef>
              <a:spcAft>
                <a:spcPts val="0"/>
              </a:spcAft>
              <a:buClr>
                <a:schemeClr val="accent1"/>
              </a:buClr>
              <a:buSzPct val="80000"/>
              <a:buFont typeface="Wingdings 2" panose="05020102010507070707"/>
              <a:buNone/>
              <a:defRPr/>
            </a:pPr>
            <a:endParaRPr kumimoji="0" lang="es-HN" sz="1400" b="1" i="0" u="none" strike="noStrike" kern="1200" cap="none" spc="0" normalizeH="0" baseline="0" noProof="0" dirty="0">
              <a:ln>
                <a:noFill/>
              </a:ln>
              <a:solidFill>
                <a:schemeClr val="accent4">
                  <a:lumMod val="10000"/>
                </a:schemeClr>
              </a:solidFill>
              <a:effectLst/>
              <a:uLnTx/>
              <a:uFillTx/>
              <a:latin typeface="Comic Sans MS" panose="030F0702030302020204" pitchFamily="66" charset="0"/>
              <a:ea typeface="+mn-ea"/>
              <a:cs typeface="Arial" panose="020B0604020202020204" pitchFamily="34" charset="0"/>
            </a:endParaRPr>
          </a:p>
          <a:p>
            <a:pPr marL="274320" marR="0" lvl="0" indent="-274320" algn="just" defTabSz="342900" rtl="0" eaLnBrk="1" fontAlgn="auto" latinLnBrk="0" hangingPunct="1">
              <a:lnSpc>
                <a:spcPct val="100000"/>
              </a:lnSpc>
              <a:spcBef>
                <a:spcPts val="750"/>
              </a:spcBef>
              <a:spcAft>
                <a:spcPts val="0"/>
              </a:spcAft>
              <a:buClr>
                <a:schemeClr val="accent1"/>
              </a:buClr>
              <a:buSzPct val="80000"/>
              <a:buFont typeface="Wingdings 2" panose="05020102010507070707"/>
              <a:buNone/>
              <a:defRPr/>
            </a:pPr>
            <a:endParaRPr kumimoji="0" lang="es-HN" sz="1400" b="1" i="0" u="none" strike="noStrike" kern="1200" cap="none" spc="0" normalizeH="0" baseline="0" noProof="0" dirty="0">
              <a:ln>
                <a:noFill/>
              </a:ln>
              <a:solidFill>
                <a:schemeClr val="accent4">
                  <a:lumMod val="10000"/>
                </a:schemeClr>
              </a:solidFill>
              <a:effectLst/>
              <a:uLnTx/>
              <a:uFillTx/>
              <a:latin typeface="Agency FB" panose="020B0503020202020204" pitchFamily="34" charset="0"/>
              <a:ea typeface="+mn-ea"/>
              <a:cs typeface="Arial" panose="020B0604020202020204" pitchFamily="34" charset="0"/>
            </a:endParaRPr>
          </a:p>
        </p:txBody>
      </p:sp>
      <p:pic>
        <p:nvPicPr>
          <p:cNvPr id="4" name="Imagen 2" descr="Logo Oscu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7152" y="275430"/>
            <a:ext cx="1706798" cy="15602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453981" y="624958"/>
            <a:ext cx="4143375" cy="1000125"/>
          </a:xfrm>
          <a:ln/>
        </p:spPr>
        <p:txBody>
          <a:bodyPr vert="horz" wrap="square" lIns="91440" tIns="45720" rIns="91440" bIns="45720" anchor="t">
            <a:normAutofit/>
          </a:bodyPr>
          <a:lstStyle/>
          <a:p>
            <a:pPr defTabSz="342900">
              <a:buNone/>
            </a:pPr>
            <a:r>
              <a:rPr lang="es-ES" altLang="es-ES" sz="2800" kern="1200" dirty="0">
                <a:solidFill>
                  <a:srgbClr val="008000"/>
                </a:solidFill>
                <a:latin typeface="Agency FB" panose="020B0503020202020204" pitchFamily="34" charset="0"/>
                <a:ea typeface="+mj-ea"/>
                <a:cs typeface="+mj-cs"/>
              </a:rPr>
              <a:t>INSTITUCIONES QUE NOS BRINDAN</a:t>
            </a:r>
            <a:br>
              <a:rPr lang="es-ES" altLang="es-ES" sz="2800" kern="1200" dirty="0">
                <a:solidFill>
                  <a:srgbClr val="008000"/>
                </a:solidFill>
                <a:latin typeface="Agency FB" panose="020B0503020202020204" pitchFamily="34" charset="0"/>
                <a:ea typeface="+mj-ea"/>
                <a:cs typeface="+mj-cs"/>
              </a:rPr>
            </a:br>
            <a:r>
              <a:rPr lang="es-ES" altLang="es-ES" sz="2800" kern="1200" dirty="0">
                <a:solidFill>
                  <a:srgbClr val="008000"/>
                </a:solidFill>
                <a:latin typeface="Agency FB" panose="020B0503020202020204" pitchFamily="34" charset="0"/>
                <a:ea typeface="+mj-ea"/>
                <a:cs typeface="+mj-cs"/>
              </a:rPr>
              <a:t>            FINANCIAMIENTO</a:t>
            </a:r>
          </a:p>
        </p:txBody>
      </p:sp>
      <p:sp>
        <p:nvSpPr>
          <p:cNvPr id="5" name="2 Marcador de contenido"/>
          <p:cNvSpPr>
            <a:spLocks noGrp="1"/>
          </p:cNvSpPr>
          <p:nvPr>
            <p:ph sz="half" idx="1"/>
          </p:nvPr>
        </p:nvSpPr>
        <p:spPr>
          <a:xfrm>
            <a:off x="116632" y="2195736"/>
            <a:ext cx="5756275" cy="6214533"/>
          </a:xfrm>
          <a:noFill/>
          <a:ln>
            <a:noFill/>
          </a:ln>
        </p:spPr>
        <p:txBody>
          <a:bodyPr vert="horz" wrap="square" lIns="91440" tIns="45720" rIns="91440" bIns="45720" anchor="t"/>
          <a:lstStyle/>
          <a:p>
            <a:pPr marL="228600" indent="-228600" algn="just"/>
            <a:r>
              <a:rPr lang="es-ES" altLang="es-HN" sz="1400" b="1" dirty="0">
                <a:cs typeface="Arial" panose="020B0604020202020204" pitchFamily="34" charset="0"/>
              </a:rPr>
              <a:t>Fundación COVELO.</a:t>
            </a:r>
          </a:p>
          <a:p>
            <a:pPr marL="0" indent="0" algn="just">
              <a:buNone/>
            </a:pPr>
            <a:endParaRPr lang="es-ES" altLang="es-HN" sz="1400" b="1" dirty="0">
              <a:cs typeface="Arial" panose="020B0604020202020204" pitchFamily="34" charset="0"/>
            </a:endParaRPr>
          </a:p>
          <a:p>
            <a:pPr marL="228600" indent="-228600" algn="just"/>
            <a:r>
              <a:rPr lang="es-ES" altLang="es-HN" sz="1400" b="1" dirty="0">
                <a:cs typeface="Arial" panose="020B0604020202020204" pitchFamily="34" charset="0"/>
              </a:rPr>
              <a:t>Federación de Cooperativas de Ahorro y Crédito de Honduras FACACH.</a:t>
            </a:r>
          </a:p>
          <a:p>
            <a:pPr marL="228600" indent="-228600" algn="just"/>
            <a:r>
              <a:rPr lang="es-ES" altLang="es-HN" sz="1400" b="1" dirty="0">
                <a:cs typeface="Arial" panose="020B0604020202020204" pitchFamily="34" charset="0"/>
              </a:rPr>
              <a:t>Banco Hondureño de Producción y Vivienda BANHPROVI.</a:t>
            </a:r>
          </a:p>
          <a:p>
            <a:pPr marL="228600" indent="-228600" algn="just"/>
            <a:r>
              <a:rPr lang="es-ES" altLang="es-HN" sz="1400" b="1" dirty="0">
                <a:cs typeface="Arial" panose="020B0604020202020204" pitchFamily="34" charset="0"/>
              </a:rPr>
              <a:t>Consejo  Hondureño de Desarrollo Del  Sector  Social de la Economía COHDESSE.</a:t>
            </a:r>
          </a:p>
          <a:p>
            <a:pPr marL="0" indent="0" algn="just">
              <a:buNone/>
            </a:pPr>
            <a:endParaRPr lang="es-ES" altLang="es-HN" sz="1400" b="1" dirty="0">
              <a:cs typeface="Arial" panose="020B0604020202020204" pitchFamily="34" charset="0"/>
            </a:endParaRPr>
          </a:p>
          <a:p>
            <a:pPr marL="228600" indent="-228600" algn="just"/>
            <a:r>
              <a:rPr lang="es-ES" altLang="es-HN" sz="1400" b="1" dirty="0">
                <a:cs typeface="Arial" panose="020B0604020202020204" pitchFamily="34" charset="0"/>
              </a:rPr>
              <a:t>Convenio suscrito con la Fundación Helvetas de Honduras, para proporcionar préstamos a jóvenes Emprendedores de Colegios Técnicos.</a:t>
            </a:r>
          </a:p>
          <a:p>
            <a:pPr marL="0" indent="0" algn="just">
              <a:buNone/>
            </a:pPr>
            <a:endParaRPr lang="es-ES" altLang="es-HN" sz="1400" b="1" dirty="0">
              <a:cs typeface="Arial" panose="020B0604020202020204" pitchFamily="34" charset="0"/>
            </a:endParaRPr>
          </a:p>
          <a:p>
            <a:pPr marL="228600" indent="-228600" algn="just"/>
            <a:r>
              <a:rPr lang="es-ES" altLang="es-HN" sz="1400" b="1" dirty="0">
                <a:cs typeface="Arial" panose="020B0604020202020204" pitchFamily="34" charset="0"/>
              </a:rPr>
              <a:t>Manejo de Fondos a través de APOYO A PROYECTOS DEMOSTRATIVOS DE ENERGIA RENOVABLE A PEQUEÑA ESCALA EN AMERICA CENTRAL.</a:t>
            </a:r>
            <a:endParaRPr lang="es-ES" altLang="es-HN" sz="1400" b="1" dirty="0">
              <a:ea typeface="Arial" panose="020B0604020202020204" pitchFamily="34" charset="0"/>
            </a:endParaRPr>
          </a:p>
        </p:txBody>
      </p:sp>
      <p:pic>
        <p:nvPicPr>
          <p:cNvPr id="4" name="Imagen 2" descr="Logo Oscu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6660" y="318327"/>
            <a:ext cx="1869229" cy="1708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6754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9"/>
          <p:cNvSpPr>
            <a:spLocks noGrp="1" noChangeArrowheads="1"/>
          </p:cNvSpPr>
          <p:nvPr>
            <p:ph sz="half" idx="1"/>
          </p:nvPr>
        </p:nvSpPr>
        <p:spPr>
          <a:xfrm>
            <a:off x="260648" y="395536"/>
            <a:ext cx="5452963" cy="8456613"/>
          </a:xfrm>
        </p:spPr>
        <p:txBody>
          <a:bodyPr vert="horz" lIns="91440" tIns="45720" rIns="91440" bIns="45720" rtlCol="0">
            <a:normAutofit/>
          </a:bodyPr>
          <a:lstStyle/>
          <a:p>
            <a:pPr marL="365760" marR="0" lvl="0" indent="-283210" algn="ctr" defTabSz="342900" rtl="0" eaLnBrk="1" fontAlgn="auto" latinLnBrk="0" hangingPunct="1">
              <a:lnSpc>
                <a:spcPct val="100000"/>
              </a:lnSpc>
              <a:spcBef>
                <a:spcPts val="750"/>
              </a:spcBef>
              <a:spcAft>
                <a:spcPts val="0"/>
              </a:spcAft>
              <a:buClr>
                <a:schemeClr val="accent1"/>
              </a:buClr>
              <a:buSzPct val="80000"/>
              <a:buFontTx/>
              <a:buNone/>
              <a:defRPr/>
            </a:pPr>
            <a:r>
              <a:rPr kumimoji="0" lang="es-ES" sz="1700" b="1" i="0" u="none" strike="noStrike" kern="1200" cap="all" spc="0" normalizeH="0" baseline="0" noProof="0" dirty="0">
                <a:ln>
                  <a:noFill/>
                </a:ln>
                <a:solidFill>
                  <a:srgbClr val="008000"/>
                </a:solidFill>
                <a:effectLst>
                  <a:outerShdw blurRad="38100" dist="38100" dir="2700000" algn="tl">
                    <a:srgbClr val="000000">
                      <a:alpha val="43137"/>
                    </a:srgbClr>
                  </a:outerShdw>
                </a:effectLst>
                <a:uLnTx/>
                <a:uFillTx/>
                <a:latin typeface="+mj-lt"/>
                <a:ea typeface="+mn-ea"/>
                <a:cs typeface="+mn-cs"/>
              </a:rPr>
              <a:t>Instituciones que nos apoyan y </a:t>
            </a:r>
          </a:p>
          <a:p>
            <a:pPr marL="365760" marR="0" lvl="0" indent="-283210" algn="ctr" defTabSz="342900" rtl="0" eaLnBrk="1" fontAlgn="auto" latinLnBrk="0" hangingPunct="1">
              <a:lnSpc>
                <a:spcPct val="100000"/>
              </a:lnSpc>
              <a:spcBef>
                <a:spcPts val="750"/>
              </a:spcBef>
              <a:spcAft>
                <a:spcPts val="0"/>
              </a:spcAft>
              <a:buClr>
                <a:schemeClr val="accent1"/>
              </a:buClr>
              <a:buSzPct val="80000"/>
              <a:buFontTx/>
              <a:buNone/>
              <a:defRPr/>
            </a:pPr>
            <a:r>
              <a:rPr kumimoji="0" lang="es-ES" sz="1700" b="1" i="0" u="none" strike="noStrike" kern="1200" cap="all" spc="0" normalizeH="0" baseline="0" noProof="0" dirty="0">
                <a:ln>
                  <a:noFill/>
                </a:ln>
                <a:solidFill>
                  <a:srgbClr val="008000"/>
                </a:solidFill>
                <a:effectLst>
                  <a:outerShdw blurRad="38100" dist="38100" dir="2700000" algn="tl">
                    <a:srgbClr val="000000">
                      <a:alpha val="43137"/>
                    </a:srgbClr>
                  </a:outerShdw>
                </a:effectLst>
                <a:uLnTx/>
                <a:uFillTx/>
                <a:latin typeface="+mj-lt"/>
                <a:ea typeface="+mn-ea"/>
                <a:cs typeface="+mn-cs"/>
              </a:rPr>
              <a:t> alianzas estratégicas</a:t>
            </a:r>
          </a:p>
          <a:p>
            <a:pPr marL="365760" marR="0" lvl="0" indent="-283210" algn="ctr" defTabSz="342900" rtl="0" eaLnBrk="1" fontAlgn="auto" latinLnBrk="0" hangingPunct="1">
              <a:lnSpc>
                <a:spcPct val="100000"/>
              </a:lnSpc>
              <a:spcBef>
                <a:spcPts val="750"/>
              </a:spcBef>
              <a:spcAft>
                <a:spcPts val="0"/>
              </a:spcAft>
              <a:buClr>
                <a:schemeClr val="accent1"/>
              </a:buClr>
              <a:buSzPct val="80000"/>
              <a:buFontTx/>
              <a:buNone/>
              <a:defRPr/>
            </a:pPr>
            <a:endParaRPr kumimoji="0" lang="es-ES" sz="1500" b="1" i="0" u="none" strike="noStrike" kern="1200" cap="all" spc="0" normalizeH="0" baseline="0" noProof="0" dirty="0">
              <a:ln>
                <a:noFill/>
              </a:ln>
              <a:solidFill>
                <a:srgbClr val="008000"/>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a:p>
            <a:pPr marL="425450" marR="0" lvl="0" indent="-342900" algn="just" defTabSz="342900" rtl="0" eaLnBrk="1" fontAlgn="auto" latinLnBrk="0" hangingPunct="1">
              <a:lnSpc>
                <a:spcPct val="100000"/>
              </a:lnSpc>
              <a:spcBef>
                <a:spcPts val="750"/>
              </a:spcBef>
              <a:spcAft>
                <a:spcPts val="0"/>
              </a:spcAft>
              <a:buClr>
                <a:schemeClr val="accent1"/>
              </a:buClr>
              <a:buSzPct val="80000"/>
              <a:buFontTx/>
              <a:buAutoNum type="alphaLcParenR"/>
              <a:defRPr/>
            </a:pPr>
            <a:r>
              <a:rPr kumimoji="0" lang="es-ES" sz="1500" i="0" u="none" strike="noStrike" kern="1200" cap="all"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La federación de cooperativas de ahorro y crédito de honduras facach apoyo en asesoría técnica y capacitación.</a:t>
            </a:r>
          </a:p>
          <a:p>
            <a:pPr marL="425450" marR="0" lvl="0" indent="-342900" algn="just" defTabSz="342900" rtl="0" eaLnBrk="1" fontAlgn="auto" latinLnBrk="0" hangingPunct="1">
              <a:lnSpc>
                <a:spcPct val="100000"/>
              </a:lnSpc>
              <a:spcBef>
                <a:spcPts val="750"/>
              </a:spcBef>
              <a:spcAft>
                <a:spcPts val="0"/>
              </a:spcAft>
              <a:buClr>
                <a:schemeClr val="accent1"/>
              </a:buClr>
              <a:buSzPct val="80000"/>
              <a:buFontTx/>
              <a:buAutoNum type="alphaLcParenR"/>
              <a:defRPr/>
            </a:pPr>
            <a:r>
              <a:rPr kumimoji="0" lang="es-ES" sz="1500" i="0" u="none" strike="noStrike" kern="1200" cap="all"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instituto hondureño del café apoyo en capacitaciones a nuestros productores de café en temas de mantenimiento y control de plagas.</a:t>
            </a:r>
          </a:p>
          <a:p>
            <a:pPr marL="425450" marR="0" lvl="0" indent="-342900" algn="just" defTabSz="342900" rtl="0" eaLnBrk="1" fontAlgn="auto" latinLnBrk="0" hangingPunct="1">
              <a:lnSpc>
                <a:spcPct val="100000"/>
              </a:lnSpc>
              <a:spcBef>
                <a:spcPts val="750"/>
              </a:spcBef>
              <a:spcAft>
                <a:spcPts val="0"/>
              </a:spcAft>
              <a:buClr>
                <a:schemeClr val="accent1"/>
              </a:buClr>
              <a:buSzPct val="80000"/>
              <a:buFontTx/>
              <a:buAutoNum type="alphaLcParenR"/>
              <a:defRPr/>
            </a:pPr>
            <a:r>
              <a:rPr lang="es-ES" sz="1500" cap="all"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Red-tecnológica</a:t>
            </a:r>
            <a:r>
              <a:rPr lang="es-ES" sz="1500" cap="all"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apoyo en capacitación sobre actualización y manejo del sistema </a:t>
            </a:r>
            <a:r>
              <a:rPr lang="es-ES" sz="1500" cap="all"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sisc</a:t>
            </a:r>
            <a:r>
              <a:rPr lang="es-ES" sz="1500" cap="all"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y en proporcionarnos a través de la venta de equipo (computadoras, </a:t>
            </a:r>
            <a:r>
              <a:rPr lang="es-ES" sz="1500" cap="all"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etc.).</a:t>
            </a:r>
            <a:endParaRPr lang="es-ES" sz="1500" cap="all"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25450" marR="0" lvl="0" indent="-342900" algn="just" defTabSz="342900" rtl="0" eaLnBrk="1" fontAlgn="auto" latinLnBrk="0" hangingPunct="1">
              <a:lnSpc>
                <a:spcPct val="100000"/>
              </a:lnSpc>
              <a:spcBef>
                <a:spcPts val="750"/>
              </a:spcBef>
              <a:spcAft>
                <a:spcPts val="0"/>
              </a:spcAft>
              <a:buClr>
                <a:schemeClr val="accent1"/>
              </a:buClr>
              <a:buSzPct val="80000"/>
              <a:buFontTx/>
              <a:buAutoNum type="alphaLcParenR"/>
              <a:defRPr/>
            </a:pPr>
            <a:r>
              <a:rPr kumimoji="0" lang="es-ES" sz="1500" i="0" u="none" strike="noStrike" kern="1200" cap="all"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La asociación hondureña de planificación familiar (</a:t>
            </a:r>
            <a:r>
              <a:rPr kumimoji="0" lang="es-ES" sz="1500" i="0" u="none" strike="noStrike" kern="1200" cap="all" spc="0" normalizeH="0" baseline="0" noProof="0" dirty="0" err="1">
                <a:ln>
                  <a:noFill/>
                </a:ln>
                <a:solidFill>
                  <a:schemeClr val="tx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asonhplafa</a:t>
            </a:r>
            <a:r>
              <a:rPr kumimoji="0" lang="es-ES" sz="1500" i="0" u="none" strike="noStrike" kern="1200" cap="all"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r>
              <a:rPr lang="es-ES" sz="1500" cap="all"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apoyo en capacitación sobre los temas de cáncer uterino y de mamas, planificación familiar, métodos anticonceptivos.</a:t>
            </a:r>
          </a:p>
          <a:p>
            <a:pPr marL="425450" marR="0" lvl="0" indent="-342900" algn="just" defTabSz="342900" rtl="0" eaLnBrk="1" fontAlgn="auto" latinLnBrk="0" hangingPunct="1">
              <a:lnSpc>
                <a:spcPct val="100000"/>
              </a:lnSpc>
              <a:spcBef>
                <a:spcPts val="750"/>
              </a:spcBef>
              <a:spcAft>
                <a:spcPts val="0"/>
              </a:spcAft>
              <a:buClr>
                <a:schemeClr val="accent1"/>
              </a:buClr>
              <a:buSzPct val="80000"/>
              <a:buFontTx/>
              <a:buAutoNum type="alphaLcParenR"/>
              <a:defRPr/>
            </a:pPr>
            <a:r>
              <a:rPr kumimoji="0" lang="es-ES" sz="1500" i="0" u="none" strike="noStrike" kern="1200" cap="all"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Personas Naturales que nos apoyaron en capacitación sobre siembra, control de plagas y enfermedades en hortalizas. </a:t>
            </a:r>
          </a:p>
          <a:p>
            <a:pPr marL="425450" marR="0" lvl="0" indent="-342900" algn="just" defTabSz="342900" rtl="0" eaLnBrk="1" fontAlgn="auto" latinLnBrk="0" hangingPunct="1">
              <a:lnSpc>
                <a:spcPct val="100000"/>
              </a:lnSpc>
              <a:spcBef>
                <a:spcPts val="750"/>
              </a:spcBef>
              <a:spcAft>
                <a:spcPts val="0"/>
              </a:spcAft>
              <a:buClr>
                <a:schemeClr val="accent1"/>
              </a:buClr>
              <a:buSzPct val="80000"/>
              <a:buFontTx/>
              <a:buAutoNum type="alphaLcParenR"/>
              <a:defRPr/>
            </a:pPr>
            <a:r>
              <a:rPr kumimoji="0" lang="es-ES" sz="1500" i="0" u="none" strike="noStrike" kern="1200" cap="all"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Fondos de HELVETAS para jóvenes emprendedores de institutos técnicos comunitarios ITC ubicados en La Paz, Intibucá, Gracias y Lempira.</a:t>
            </a:r>
          </a:p>
          <a:p>
            <a:pPr marL="425450" marR="0" lvl="0" indent="-342900" algn="just" defTabSz="342900" rtl="0" eaLnBrk="1" fontAlgn="auto" latinLnBrk="0" hangingPunct="1">
              <a:lnSpc>
                <a:spcPct val="100000"/>
              </a:lnSpc>
              <a:spcBef>
                <a:spcPts val="750"/>
              </a:spcBef>
              <a:spcAft>
                <a:spcPts val="0"/>
              </a:spcAft>
              <a:buClr>
                <a:schemeClr val="accent1"/>
              </a:buClr>
              <a:buSzPct val="80000"/>
              <a:buFontTx/>
              <a:buAutoNum type="alphaLcParenR"/>
              <a:defRPr/>
            </a:pPr>
            <a:r>
              <a:rPr kumimoji="0" lang="es-ES" sz="1500" i="0" u="none" strike="noStrike" kern="1200" cap="all"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Asesoría Técnica en producción de hortalizas y mantenimiento de café.</a:t>
            </a:r>
          </a:p>
          <a:p>
            <a:pPr marL="425450" marR="0" lvl="0" indent="-342900" algn="just" defTabSz="342900" rtl="0" eaLnBrk="1" fontAlgn="auto" latinLnBrk="0" hangingPunct="1">
              <a:lnSpc>
                <a:spcPct val="100000"/>
              </a:lnSpc>
              <a:spcBef>
                <a:spcPts val="750"/>
              </a:spcBef>
              <a:spcAft>
                <a:spcPts val="0"/>
              </a:spcAft>
              <a:buClr>
                <a:schemeClr val="accent1"/>
              </a:buClr>
              <a:buSzPct val="80000"/>
              <a:buFontTx/>
              <a:buAutoNum type="alphaLcParenR"/>
              <a:defRPr/>
            </a:pPr>
            <a:r>
              <a:rPr kumimoji="0" lang="es-ES" sz="1500" i="0" u="none" strike="noStrike" kern="1200" cap="all"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Accionistas del Banco de los Trabajadores.</a:t>
            </a:r>
          </a:p>
          <a:p>
            <a:pPr marL="425450" marR="0" lvl="0" indent="-342900" algn="just" defTabSz="342900" rtl="0" eaLnBrk="1" fontAlgn="auto" latinLnBrk="0" hangingPunct="1">
              <a:lnSpc>
                <a:spcPct val="100000"/>
              </a:lnSpc>
              <a:spcBef>
                <a:spcPts val="750"/>
              </a:spcBef>
              <a:spcAft>
                <a:spcPts val="0"/>
              </a:spcAft>
              <a:buClr>
                <a:schemeClr val="accent1"/>
              </a:buClr>
              <a:buSzPct val="80000"/>
              <a:buFontTx/>
              <a:buAutoNum type="alphaLcParenR"/>
              <a:defRPr/>
            </a:pPr>
            <a:endParaRPr kumimoji="0" lang="es-ES" sz="1500" b="1" i="0" u="none" strike="noStrike" kern="1200" cap="all" spc="0" normalizeH="0" baseline="0" noProof="0" dirty="0">
              <a:ln>
                <a:noFill/>
              </a:ln>
              <a:solidFill>
                <a:srgbClr val="008000"/>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a:p>
            <a:pPr marL="365760" marR="0" lvl="0" indent="-283210" algn="just" defTabSz="342900" rtl="0" eaLnBrk="1" fontAlgn="auto" latinLnBrk="0" hangingPunct="1">
              <a:lnSpc>
                <a:spcPct val="100000"/>
              </a:lnSpc>
              <a:spcBef>
                <a:spcPts val="750"/>
              </a:spcBef>
              <a:spcAft>
                <a:spcPts val="0"/>
              </a:spcAft>
              <a:buClr>
                <a:schemeClr val="accent1"/>
              </a:buClr>
              <a:buSzPct val="80000"/>
              <a:buFont typeface="Wingdings 2" panose="05020102010507070707" pitchFamily="18" charset="2"/>
              <a:buNone/>
              <a:defRPr/>
            </a:pPr>
            <a:r>
              <a:rPr kumimoji="0" lang="es-HN" sz="12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endParaRPr kumimoji="0" lang="es-ES" sz="1350" b="1" i="0" u="none" strike="noStrike" kern="1200" cap="none" spc="0" normalizeH="0" baseline="0" noProof="0" dirty="0">
              <a:ln>
                <a:noFill/>
              </a:ln>
              <a:solidFill>
                <a:srgbClr val="080808"/>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3417503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2656" y="755576"/>
            <a:ext cx="6068144" cy="7935664"/>
          </a:xfrm>
        </p:spPr>
        <p:txBody>
          <a:bodyPr>
            <a:normAutofit fontScale="90000"/>
          </a:bodyPr>
          <a:lstStyle/>
          <a:p>
            <a:r>
              <a:rPr lang="es-HN" sz="1400" b="1" dirty="0">
                <a:solidFill>
                  <a:schemeClr val="tx1"/>
                </a:solidFill>
              </a:rPr>
              <a:t/>
            </a:r>
            <a:br>
              <a:rPr lang="es-HN" sz="1400" b="1" dirty="0">
                <a:solidFill>
                  <a:schemeClr val="tx1"/>
                </a:solidFill>
              </a:rPr>
            </a:br>
            <a:r>
              <a:rPr lang="es-HN" sz="1400" b="1" dirty="0">
                <a:solidFill>
                  <a:schemeClr val="tx1"/>
                </a:solidFill>
              </a:rPr>
              <a:t/>
            </a:r>
            <a:br>
              <a:rPr lang="es-HN" sz="1400" b="1" dirty="0">
                <a:solidFill>
                  <a:schemeClr val="tx1"/>
                </a:solidFill>
              </a:rPr>
            </a:br>
            <a:r>
              <a:rPr lang="es-HN" sz="1400" b="1" dirty="0">
                <a:solidFill>
                  <a:schemeClr val="tx1"/>
                </a:solidFill>
              </a:rPr>
              <a:t/>
            </a:r>
            <a:br>
              <a:rPr lang="es-HN" sz="1400" b="1" dirty="0">
                <a:solidFill>
                  <a:schemeClr val="tx1"/>
                </a:solidFill>
              </a:rPr>
            </a:br>
            <a:r>
              <a:rPr lang="es-HN" sz="1400" b="1" dirty="0">
                <a:solidFill>
                  <a:schemeClr val="tx1"/>
                </a:solidFill>
              </a:rPr>
              <a:t/>
            </a:r>
            <a:br>
              <a:rPr lang="es-HN" sz="1400" b="1" dirty="0">
                <a:solidFill>
                  <a:schemeClr val="tx1"/>
                </a:solidFill>
              </a:rPr>
            </a:br>
            <a:r>
              <a:rPr lang="es-HN" sz="1400" b="1" dirty="0">
                <a:solidFill>
                  <a:srgbClr val="008000"/>
                </a:solidFill>
              </a:rPr>
              <a:t>INFORME JUNTA DIRECTIVA</a:t>
            </a:r>
            <a:r>
              <a:rPr lang="es-HN" sz="1400" dirty="0">
                <a:solidFill>
                  <a:schemeClr val="tx1"/>
                </a:solidFill>
              </a:rPr>
              <a:t/>
            </a:r>
            <a:br>
              <a:rPr lang="es-HN" sz="1400" dirty="0">
                <a:solidFill>
                  <a:schemeClr val="tx1"/>
                </a:solidFill>
              </a:rPr>
            </a:br>
            <a:r>
              <a:rPr lang="es-HN" sz="1400" dirty="0">
                <a:solidFill>
                  <a:schemeClr val="tx1"/>
                </a:solidFill>
              </a:rPr>
              <a:t/>
            </a:r>
            <a:br>
              <a:rPr lang="es-HN" sz="1400" dirty="0">
                <a:solidFill>
                  <a:schemeClr val="tx1"/>
                </a:solidFill>
              </a:rPr>
            </a:br>
            <a:r>
              <a:rPr lang="es-HN" sz="1400" dirty="0">
                <a:solidFill>
                  <a:schemeClr val="tx1"/>
                </a:solidFill>
              </a:rPr>
              <a:t>De acuerdo a lo establecido en la Ley de Cooperativas de Honduras y en los Estatutos, la Junta Directiva presenta a la Asamblea el informe de las actividades desarrolladas en el año 2019.</a:t>
            </a:r>
            <a:br>
              <a:rPr lang="es-HN" sz="1400" dirty="0">
                <a:solidFill>
                  <a:schemeClr val="tx1"/>
                </a:solidFill>
              </a:rPr>
            </a:br>
            <a:r>
              <a:rPr lang="es-HN" sz="1400" dirty="0">
                <a:solidFill>
                  <a:schemeClr val="tx1"/>
                </a:solidFill>
              </a:rPr>
              <a:t/>
            </a:r>
            <a:br>
              <a:rPr lang="es-HN" sz="1400" dirty="0">
                <a:solidFill>
                  <a:schemeClr val="tx1"/>
                </a:solidFill>
              </a:rPr>
            </a:br>
            <a:r>
              <a:rPr lang="es-HN" sz="1400" dirty="0">
                <a:solidFill>
                  <a:schemeClr val="tx1"/>
                </a:solidFill>
              </a:rPr>
              <a:t>a).- Celebración de las reuniones ordinarias mensuales y extraordinarias</a:t>
            </a:r>
            <a:br>
              <a:rPr lang="es-HN" sz="1400" dirty="0">
                <a:solidFill>
                  <a:schemeClr val="tx1"/>
                </a:solidFill>
              </a:rPr>
            </a:br>
            <a:r>
              <a:rPr lang="es-HN" sz="1400" dirty="0">
                <a:solidFill>
                  <a:schemeClr val="tx1"/>
                </a:solidFill>
              </a:rPr>
              <a:t>b) .- Participar en las reuniones ordinarias y extraordinarias de la Zona No. 6 de la FACACH </a:t>
            </a:r>
            <a:br>
              <a:rPr lang="es-HN" sz="1400" dirty="0">
                <a:solidFill>
                  <a:schemeClr val="tx1"/>
                </a:solidFill>
              </a:rPr>
            </a:br>
            <a:r>
              <a:rPr lang="es-HN" sz="1400" dirty="0">
                <a:solidFill>
                  <a:schemeClr val="tx1"/>
                </a:solidFill>
              </a:rPr>
              <a:t>c) .- Sostener reuniones de trabajo con Organismos Nacionales como Internacionales para la gestión de fondos para financiamiento de las afiliadas y afiliados.</a:t>
            </a:r>
            <a:br>
              <a:rPr lang="es-HN" sz="1400" dirty="0">
                <a:solidFill>
                  <a:schemeClr val="tx1"/>
                </a:solidFill>
              </a:rPr>
            </a:br>
            <a:r>
              <a:rPr lang="es-HN" sz="1400" dirty="0">
                <a:solidFill>
                  <a:schemeClr val="tx1"/>
                </a:solidFill>
              </a:rPr>
              <a:t>d).- Participar en las reuniones en el Comité de Cumplimiento y de Riesgo de conformidad a lo establecido en la Normativa.</a:t>
            </a:r>
            <a:br>
              <a:rPr lang="es-HN" sz="1400" dirty="0">
                <a:solidFill>
                  <a:schemeClr val="tx1"/>
                </a:solidFill>
              </a:rPr>
            </a:br>
            <a:r>
              <a:rPr lang="es-HN" sz="1400" dirty="0">
                <a:solidFill>
                  <a:schemeClr val="tx1"/>
                </a:solidFill>
              </a:rPr>
              <a:t>e) .- Participar en las diferentes jornadas de capacitación </a:t>
            </a:r>
            <a:br>
              <a:rPr lang="es-HN" sz="1400" dirty="0">
                <a:solidFill>
                  <a:schemeClr val="tx1"/>
                </a:solidFill>
              </a:rPr>
            </a:br>
            <a:r>
              <a:rPr lang="es-HN" sz="1400" dirty="0">
                <a:solidFill>
                  <a:schemeClr val="tx1"/>
                </a:solidFill>
              </a:rPr>
              <a:t>f).- Participar en la asamblea General Ordinaria de la FACACH </a:t>
            </a:r>
            <a:br>
              <a:rPr lang="es-HN" sz="1400" dirty="0">
                <a:solidFill>
                  <a:schemeClr val="tx1"/>
                </a:solidFill>
              </a:rPr>
            </a:br>
            <a:r>
              <a:rPr lang="es-HN" sz="1400" dirty="0">
                <a:solidFill>
                  <a:schemeClr val="tx1"/>
                </a:solidFill>
              </a:rPr>
              <a:t>g) Participar en la Asamblea General de REDES </a:t>
            </a:r>
            <a:br>
              <a:rPr lang="es-HN" sz="1400" dirty="0">
                <a:solidFill>
                  <a:schemeClr val="tx1"/>
                </a:solidFill>
              </a:rPr>
            </a:br>
            <a:r>
              <a:rPr lang="es-HN" sz="1400" dirty="0">
                <a:solidFill>
                  <a:schemeClr val="tx1"/>
                </a:solidFill>
              </a:rPr>
              <a:t>h) .- Se aprobaron 30 créditos  a nivel del Comité de crédito, brindándose un total de L. 5,495,000.00 esto más lo que fue otorgado a nivel de la aprobación de la Gerencia General y los Jefes de cada Ventanilla.</a:t>
            </a:r>
            <a:br>
              <a:rPr lang="es-HN" sz="1400" dirty="0">
                <a:solidFill>
                  <a:schemeClr val="tx1"/>
                </a:solidFill>
              </a:rPr>
            </a:br>
            <a:r>
              <a:rPr lang="es-HN" sz="1400" dirty="0">
                <a:solidFill>
                  <a:schemeClr val="tx1"/>
                </a:solidFill>
              </a:rPr>
              <a:t>i) .- Visitas a las distintas Ventanillas de la cooperativa para reunirse con los empleados para evaluar el cumplimiento de m etas y especialmente la mora.</a:t>
            </a:r>
            <a:br>
              <a:rPr lang="es-HN" sz="1400" dirty="0">
                <a:solidFill>
                  <a:schemeClr val="tx1"/>
                </a:solidFill>
              </a:rPr>
            </a:br>
            <a:r>
              <a:rPr lang="es-HN" sz="1400" dirty="0">
                <a:solidFill>
                  <a:schemeClr val="tx1"/>
                </a:solidFill>
              </a:rPr>
              <a:t>K) .- Reunión con todos los empleados para evaluar el Plan Empresarial 2019 y el Plan Empresarial 2020.</a:t>
            </a:r>
            <a:br>
              <a:rPr lang="es-HN" sz="1400" dirty="0">
                <a:solidFill>
                  <a:schemeClr val="tx1"/>
                </a:solidFill>
              </a:rPr>
            </a:br>
            <a:r>
              <a:rPr lang="es-HN" sz="1400" dirty="0">
                <a:solidFill>
                  <a:schemeClr val="tx1"/>
                </a:solidFill>
              </a:rPr>
              <a:t>l)Participación en la discusión y aprobación del Plan Empresarial del 2019</a:t>
            </a:r>
            <a:br>
              <a:rPr lang="es-HN" sz="1400" dirty="0">
                <a:solidFill>
                  <a:schemeClr val="tx1"/>
                </a:solidFill>
              </a:rPr>
            </a:br>
            <a:r>
              <a:rPr lang="es-HN" sz="1400" dirty="0">
                <a:solidFill>
                  <a:schemeClr val="tx1"/>
                </a:solidFill>
              </a:rPr>
              <a:t>m) .- Participar en todas las asambleas informativas de la cooperativa del año 2019.</a:t>
            </a:r>
            <a:br>
              <a:rPr lang="es-HN" sz="1400" dirty="0">
                <a:solidFill>
                  <a:schemeClr val="tx1"/>
                </a:solidFill>
              </a:rPr>
            </a:br>
            <a:r>
              <a:rPr lang="es-HN" sz="1400" dirty="0">
                <a:solidFill>
                  <a:schemeClr val="tx1"/>
                </a:solidFill>
              </a:rPr>
              <a:t>n).- Se ha continuado con las gestiones ante la Fiscalía de Marcala y de La Paz para darle continuidad a las demandas de Aprobación Indebida de exempleadas de la cooperativa.</a:t>
            </a:r>
            <a:br>
              <a:rPr lang="es-HN" sz="1400" dirty="0">
                <a:solidFill>
                  <a:schemeClr val="tx1"/>
                </a:solidFill>
              </a:rPr>
            </a:br>
            <a:r>
              <a:rPr lang="es-HN" sz="1400" dirty="0">
                <a:solidFill>
                  <a:schemeClr val="tx1"/>
                </a:solidFill>
              </a:rPr>
              <a:t>ñ) Reuniones conjuntas con la Junta Vigilancia para tratar temas relacionados con la Auditoria Interna y externa.  </a:t>
            </a:r>
            <a:br>
              <a:rPr lang="es-HN" sz="1400" dirty="0">
                <a:solidFill>
                  <a:schemeClr val="tx1"/>
                </a:solidFill>
              </a:rPr>
            </a:br>
            <a:r>
              <a:rPr lang="es-HN" sz="1400" dirty="0">
                <a:solidFill>
                  <a:schemeClr val="tx1"/>
                </a:solidFill>
              </a:rPr>
              <a:t/>
            </a:r>
            <a:br>
              <a:rPr lang="es-HN" sz="1400" dirty="0">
                <a:solidFill>
                  <a:schemeClr val="tx1"/>
                </a:solidFill>
              </a:rPr>
            </a:br>
            <a:endParaRPr lang="es-HN" dirty="0"/>
          </a:p>
        </p:txBody>
      </p:sp>
      <p:pic>
        <p:nvPicPr>
          <p:cNvPr id="3" name="Imagen 2" descr="Logo Oscu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1443" y="269942"/>
            <a:ext cx="1608661" cy="1470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6603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1"/>
          <p:cNvSpPr>
            <a:spLocks noGrp="1"/>
          </p:cNvSpPr>
          <p:nvPr>
            <p:ph sz="half" idx="1"/>
          </p:nvPr>
        </p:nvSpPr>
        <p:spPr>
          <a:xfrm>
            <a:off x="342900" y="468313"/>
            <a:ext cx="6172200" cy="8963025"/>
          </a:xfrm>
        </p:spPr>
        <p:txBody>
          <a:bodyPr vert="horz" lIns="91440" tIns="45720" rIns="91440" bIns="45720" rtlCol="0">
            <a:normAutofit/>
          </a:bodyPr>
          <a:lstStyle/>
          <a:p>
            <a:pPr marL="257175" marR="0" lvl="0" indent="-257175" algn="just"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Char char=""/>
              <a:defRPr/>
            </a:pPr>
            <a:endParaRPr kumimoji="0" lang="es-HN" sz="135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257175" marR="0" lvl="0" indent="-257175" algn="just"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Char char=""/>
              <a:defRPr/>
            </a:pPr>
            <a:endParaRPr lang="es-HN" sz="1350" dirty="0">
              <a:solidFill>
                <a:schemeClr val="tx1">
                  <a:lumMod val="75000"/>
                  <a:lumOff val="25000"/>
                </a:schemeClr>
              </a:solidFill>
              <a:latin typeface="+mn-lt"/>
              <a:ea typeface="+mn-ea"/>
              <a:cs typeface="+mn-cs"/>
            </a:endParaRPr>
          </a:p>
          <a:p>
            <a:pPr marL="257175" marR="0" lvl="0" indent="-257175" algn="just"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Char char=""/>
              <a:defRPr/>
            </a:pPr>
            <a:endParaRPr kumimoji="0" lang="es-HN" sz="135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
        <p:nvSpPr>
          <p:cNvPr id="8" name="Rectángulo 7"/>
          <p:cNvSpPr/>
          <p:nvPr/>
        </p:nvSpPr>
        <p:spPr>
          <a:xfrm flipH="1">
            <a:off x="0" y="1770111"/>
            <a:ext cx="6172200" cy="1388072"/>
          </a:xfrm>
          <a:prstGeom prst="rect">
            <a:avLst/>
          </a:prstGeom>
        </p:spPr>
        <p:txBody>
          <a:bodyPr wrap="square">
            <a:spAutoFit/>
          </a:bodyPr>
          <a:lstStyle/>
          <a:p>
            <a:pPr algn="ctr">
              <a:lnSpc>
                <a:spcPct val="107000"/>
              </a:lnSpc>
              <a:spcAft>
                <a:spcPts val="800"/>
              </a:spcAft>
            </a:pPr>
            <a:r>
              <a:rPr lang="es-HN" sz="2400" u="sng" dirty="0" smtClean="0">
                <a:solidFill>
                  <a:srgbClr val="008000"/>
                </a:solidFill>
                <a:latin typeface="Calibri" panose="020F0502020204030204" pitchFamily="34" charset="0"/>
                <a:ea typeface="Calibri" panose="020F0502020204030204" pitchFamily="34" charset="0"/>
                <a:cs typeface="Times New Roman" panose="02020603050405020304" pitchFamily="18" charset="0"/>
              </a:rPr>
              <a:t>INFORME DE COMITÉS</a:t>
            </a:r>
            <a:r>
              <a:rPr lang="es-HN" sz="1400" u="sng" dirty="0" smtClean="0">
                <a:solidFill>
                  <a:srgbClr val="008000"/>
                </a:solidFill>
                <a:latin typeface="Calibri" panose="020F0502020204030204" pitchFamily="34" charset="0"/>
                <a:ea typeface="Calibri" panose="020F0502020204030204" pitchFamily="34" charset="0"/>
                <a:cs typeface="Times New Roman" panose="02020603050405020304" pitchFamily="18" charset="0"/>
              </a:rPr>
              <a:t>.</a:t>
            </a:r>
          </a:p>
          <a:p>
            <a:pPr algn="ctr">
              <a:lnSpc>
                <a:spcPct val="107000"/>
              </a:lnSpc>
              <a:spcAft>
                <a:spcPts val="800"/>
              </a:spcAft>
            </a:pPr>
            <a:endParaRPr lang="es-HN" sz="1400" dirty="0">
              <a:solidFill>
                <a:srgbClr val="008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1100" dirty="0">
                <a:latin typeface="Calibri" panose="020F0502020204030204" pitchFamily="34" charset="0"/>
                <a:ea typeface="Calibri" panose="020F0502020204030204" pitchFamily="34" charset="0"/>
                <a:cs typeface="Times New Roman" panose="02020603050405020304" pitchFamily="18" charset="0"/>
              </a:rPr>
              <a:t> </a:t>
            </a:r>
            <a:endParaRPr lang="es-HN"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1100" dirty="0">
                <a:latin typeface="Calibri" panose="020F0502020204030204" pitchFamily="34" charset="0"/>
                <a:ea typeface="Calibri" panose="020F0502020204030204" pitchFamily="34" charset="0"/>
                <a:cs typeface="Times New Roman" panose="02020603050405020304" pitchFamily="18" charset="0"/>
              </a:rPr>
              <a:t> </a:t>
            </a:r>
            <a:endParaRPr lang="es-HN"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2" descr="Logo Oscu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808" y="2464147"/>
            <a:ext cx="2615938" cy="239135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1" descr="Image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5033" y="4669815"/>
            <a:ext cx="2058183" cy="3190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9453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188640" y="2198851"/>
            <a:ext cx="3877354" cy="138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HN"/>
          </a:p>
        </p:txBody>
      </p:sp>
      <p:pic>
        <p:nvPicPr>
          <p:cNvPr id="9" name="Imagen 8"/>
          <p:cNvPicPr>
            <a:picLocks noChangeAspect="1"/>
          </p:cNvPicPr>
          <p:nvPr/>
        </p:nvPicPr>
        <p:blipFill>
          <a:blip r:embed="rId2"/>
          <a:stretch>
            <a:fillRect/>
          </a:stretch>
        </p:blipFill>
        <p:spPr>
          <a:xfrm>
            <a:off x="624211" y="511121"/>
            <a:ext cx="5901133" cy="8543884"/>
          </a:xfrm>
          <a:prstGeom prst="rect">
            <a:avLst/>
          </a:prstGeom>
        </p:spPr>
      </p:pic>
      <p:pic>
        <p:nvPicPr>
          <p:cNvPr id="10" name="Imagen 1" descr="Image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572" y="6444208"/>
            <a:ext cx="1559223" cy="2416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9313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1" name="Text Box 33"/>
          <p:cNvSpPr txBox="1">
            <a:spLocks noChangeArrowheads="1"/>
          </p:cNvSpPr>
          <p:nvPr/>
        </p:nvSpPr>
        <p:spPr bwMode="auto">
          <a:xfrm>
            <a:off x="314546" y="5076056"/>
            <a:ext cx="5722938" cy="1200316"/>
          </a:xfrm>
          <a:prstGeom prst="rect">
            <a:avLst/>
          </a:prstGeom>
          <a:noFill/>
          <a:ln w="9525">
            <a:noFill/>
            <a:miter lim="800000"/>
            <a:headEnd type="none" w="sm" len="sm"/>
            <a:tailEnd type="none" w="sm" len="sm"/>
          </a:ln>
          <a:effectLst/>
        </p:spPr>
        <p:txBody>
          <a:bodyPr lIns="91428" tIns="45714" rIns="91428" bIns="45714">
            <a:spAutoFit/>
          </a:bodyPr>
          <a:lstStyle/>
          <a:p>
            <a:pPr marR="0" algn="ctr" defTabSz="914400" eaLnBrk="1" hangingPunct="1">
              <a:spcBef>
                <a:spcPct val="50000"/>
              </a:spcBef>
              <a:buClrTx/>
              <a:buSzTx/>
              <a:buFontTx/>
              <a:buNone/>
              <a:defRPr/>
            </a:pPr>
            <a:r>
              <a:rPr kumimoji="0" lang="es-ES" sz="3600" kern="1200" cap="none" spc="0" normalizeH="0" baseline="0" noProof="0" dirty="0">
                <a:latin typeface="MingLiU_HKSCS-ExtB" panose="02020500000000000000" pitchFamily="18" charset="-120"/>
                <a:ea typeface="MingLiU_HKSCS-ExtB" panose="02020500000000000000" pitchFamily="18" charset="-120"/>
              </a:rPr>
              <a:t> </a:t>
            </a:r>
            <a:r>
              <a:rPr kumimoji="0" lang="es-ES" sz="3600" kern="1200" cap="none" spc="0" normalizeH="0" baseline="0" noProof="0" dirty="0">
                <a:latin typeface="Modern No. 20" panose="02070704070505020303" pitchFamily="18" charset="0"/>
                <a:ea typeface="MingLiU_HKSCS-ExtB" panose="02020500000000000000" pitchFamily="18" charset="-120"/>
              </a:rPr>
              <a:t>LIDIA ESTELA RODRIGUEZ LOPEZ</a:t>
            </a:r>
          </a:p>
        </p:txBody>
      </p:sp>
      <p:sp>
        <p:nvSpPr>
          <p:cNvPr id="14339" name="CuadroTexto 3"/>
          <p:cNvSpPr txBox="1"/>
          <p:nvPr/>
        </p:nvSpPr>
        <p:spPr>
          <a:xfrm>
            <a:off x="1739900" y="2641600"/>
            <a:ext cx="3500438" cy="646113"/>
          </a:xfrm>
          <a:prstGeom prst="rect">
            <a:avLst/>
          </a:prstGeom>
          <a:noFill/>
          <a:ln w="9525">
            <a:noFill/>
          </a:ln>
        </p:spPr>
        <p:txBody>
          <a:bodyPr>
            <a:spAutoFit/>
          </a:bodyPr>
          <a:lstStyle/>
          <a:p>
            <a:r>
              <a:rPr lang="es-HN" altLang="es-ES" sz="3600" dirty="0">
                <a:latin typeface="Modern No. 20" panose="02070704070505020303" pitchFamily="18" charset="0"/>
              </a:rPr>
              <a:t>MEMORIA 2019</a:t>
            </a:r>
          </a:p>
        </p:txBody>
      </p:sp>
      <p:sp>
        <p:nvSpPr>
          <p:cNvPr id="14342" name="CuadroTexto 3"/>
          <p:cNvSpPr txBox="1"/>
          <p:nvPr/>
        </p:nvSpPr>
        <p:spPr>
          <a:xfrm>
            <a:off x="204759" y="6660232"/>
            <a:ext cx="6669087" cy="1569660"/>
          </a:xfrm>
          <a:prstGeom prst="rect">
            <a:avLst/>
          </a:prstGeom>
          <a:noFill/>
          <a:ln w="9525">
            <a:noFill/>
          </a:ln>
        </p:spPr>
        <p:txBody>
          <a:bodyPr>
            <a:spAutoFit/>
          </a:bodyPr>
          <a:lstStyle/>
          <a:p>
            <a:pPr algn="ctr"/>
            <a:r>
              <a:rPr lang="es-HN" altLang="es-ES" sz="2400" dirty="0">
                <a:latin typeface="MingLiU-ExtB" panose="02020500000000000000" pitchFamily="18" charset="-120"/>
                <a:ea typeface="MingLiU-ExtB" panose="02020500000000000000" pitchFamily="18" charset="-120"/>
              </a:rPr>
              <a:t>APOYANDO A NUESTROS AFILIADOS </a:t>
            </a:r>
          </a:p>
          <a:p>
            <a:pPr algn="ctr"/>
            <a:r>
              <a:rPr lang="es-HN" altLang="es-ES" sz="2400" dirty="0">
                <a:latin typeface="MingLiU-ExtB" panose="02020500000000000000" pitchFamily="18" charset="-120"/>
                <a:ea typeface="MingLiU-ExtB" panose="02020500000000000000" pitchFamily="18" charset="-120"/>
              </a:rPr>
              <a:t> CONTRIBUIMOS CON EL DESARROLLO</a:t>
            </a:r>
          </a:p>
          <a:p>
            <a:pPr algn="ctr"/>
            <a:r>
              <a:rPr lang="es-HN" altLang="es-ES" sz="2400" dirty="0">
                <a:latin typeface="MingLiU-ExtB" panose="02020500000000000000" pitchFamily="18" charset="-120"/>
                <a:ea typeface="MingLiU-ExtB" panose="02020500000000000000" pitchFamily="18" charset="-120"/>
              </a:rPr>
              <a:t> DE NUESTRAS  FAMILIAS Y DE NUESTRA HONDURAS</a:t>
            </a:r>
            <a:endParaRPr lang="es-ES" altLang="es-ES" sz="2400" dirty="0">
              <a:latin typeface="MingLiU-ExtB" panose="02020500000000000000" pitchFamily="18" charset="-120"/>
              <a:ea typeface="MingLiU-ExtB" panose="02020500000000000000" pitchFamily="18" charset="-120"/>
            </a:endParaRPr>
          </a:p>
        </p:txBody>
      </p:sp>
      <p:sp>
        <p:nvSpPr>
          <p:cNvPr id="6" name="Rectángulo 5"/>
          <p:cNvSpPr/>
          <p:nvPr/>
        </p:nvSpPr>
        <p:spPr>
          <a:xfrm>
            <a:off x="801436" y="3700294"/>
            <a:ext cx="5210081" cy="1200329"/>
          </a:xfrm>
          <a:prstGeom prst="rect">
            <a:avLst/>
          </a:prstGeom>
          <a:noFill/>
        </p:spPr>
        <p:txBody>
          <a:bodyPr wrap="none">
            <a:spAutoFit/>
            <a:scene3d>
              <a:camera prst="orthographicFront"/>
              <a:lightRig rig="soft" dir="t">
                <a:rot lat="0" lon="0" rev="15600000"/>
              </a:lightRig>
            </a:scene3d>
            <a:sp3d extrusionH="57150" prstMaterial="softEdge">
              <a:bevelT w="25400" h="38100"/>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1" lang="es-ES" sz="3600" b="1" i="0" u="none" strike="noStrike" kern="1200" cap="none" spc="0" normalizeH="0" baseline="0" noProof="0" dirty="0">
                <a:solidFill>
                  <a:schemeClr val="tx1"/>
                </a:solidFill>
                <a:effectLst/>
                <a:uLnTx/>
                <a:uFillTx/>
                <a:latin typeface="Modern No. 20" panose="02070704070505020303" pitchFamily="18" charset="0"/>
                <a:ea typeface="Microsoft JhengHei" panose="020B0604030504040204" pitchFamily="34" charset="-120"/>
                <a:cs typeface="Arial" panose="020B0604020202020204" pitchFamily="34" charset="0"/>
              </a:rPr>
              <a:t>XXV ASAMBLEA </a:t>
            </a:r>
          </a:p>
          <a:p>
            <a:pPr marL="0" marR="0" lvl="0" indent="0" algn="ctr" defTabSz="914400" rtl="0" eaLnBrk="0" fontAlgn="base" latinLnBrk="0" hangingPunct="0">
              <a:lnSpc>
                <a:spcPct val="100000"/>
              </a:lnSpc>
              <a:spcBef>
                <a:spcPct val="0"/>
              </a:spcBef>
              <a:spcAft>
                <a:spcPct val="0"/>
              </a:spcAft>
              <a:buClrTx/>
              <a:buSzTx/>
              <a:buFontTx/>
              <a:buNone/>
              <a:defRPr/>
            </a:pPr>
            <a:r>
              <a:rPr kumimoji="1" lang="es-ES" sz="3600" b="1" i="0" u="none" strike="noStrike" kern="1200" cap="none" spc="0" normalizeH="0" baseline="0" noProof="0" dirty="0">
                <a:solidFill>
                  <a:schemeClr val="tx1"/>
                </a:solidFill>
                <a:effectLst/>
                <a:uLnTx/>
                <a:uFillTx/>
                <a:latin typeface="Modern No. 20" panose="02070704070505020303" pitchFamily="18" charset="0"/>
                <a:ea typeface="Microsoft JhengHei" panose="020B0604030504040204" pitchFamily="34" charset="-120"/>
                <a:cs typeface="Arial" panose="020B0604020202020204" pitchFamily="34" charset="0"/>
              </a:rPr>
              <a:t>GENERAL ORDINARIA </a:t>
            </a:r>
          </a:p>
        </p:txBody>
      </p:sp>
      <p:pic>
        <p:nvPicPr>
          <p:cNvPr id="1026" name="Picture 2" descr="BANE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018" y="560346"/>
            <a:ext cx="6379459" cy="208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hecker/>
    <p:sndAc>
      <p:stSnd loop="1">
        <p:snd r:embed="rId3" name="chimes.wav"/>
      </p:st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57754" y="1357107"/>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HN"/>
          </a:p>
        </p:txBody>
      </p:sp>
      <p:sp>
        <p:nvSpPr>
          <p:cNvPr id="6" name="Rectangle 5"/>
          <p:cNvSpPr>
            <a:spLocks noChangeArrowheads="1"/>
          </p:cNvSpPr>
          <p:nvPr/>
        </p:nvSpPr>
        <p:spPr bwMode="auto">
          <a:xfrm>
            <a:off x="257754" y="1814307"/>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HN"/>
          </a:p>
        </p:txBody>
      </p:sp>
      <p:pic>
        <p:nvPicPr>
          <p:cNvPr id="3" name="Imagen 2"/>
          <p:cNvPicPr>
            <a:picLocks noChangeAspect="1"/>
          </p:cNvPicPr>
          <p:nvPr/>
        </p:nvPicPr>
        <p:blipFill>
          <a:blip r:embed="rId2"/>
          <a:stretch>
            <a:fillRect/>
          </a:stretch>
        </p:blipFill>
        <p:spPr>
          <a:xfrm>
            <a:off x="414629" y="735288"/>
            <a:ext cx="5401345" cy="1503465"/>
          </a:xfrm>
          <a:prstGeom prst="rect">
            <a:avLst/>
          </a:prstGeom>
        </p:spPr>
      </p:pic>
      <p:pic>
        <p:nvPicPr>
          <p:cNvPr id="9" name="Imagen 8" descr="C:\Users\Lourdes\Downloads\IMG_20190703_13074233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676" y="2115901"/>
            <a:ext cx="2800350" cy="3291840"/>
          </a:xfrm>
          <a:prstGeom prst="ellipse">
            <a:avLst/>
          </a:prstGeom>
          <a:ln/>
        </p:spPr>
        <p:style>
          <a:lnRef idx="2">
            <a:schemeClr val="dk1">
              <a:shade val="50000"/>
            </a:schemeClr>
          </a:lnRef>
          <a:fillRef idx="1">
            <a:schemeClr val="dk1"/>
          </a:fillRef>
          <a:effectRef idx="0">
            <a:schemeClr val="dk1"/>
          </a:effectRef>
          <a:fontRef idx="minor">
            <a:schemeClr val="lt1"/>
          </a:fontRef>
        </p:style>
      </p:pic>
      <p:pic>
        <p:nvPicPr>
          <p:cNvPr id="10" name="Imagen 9" descr="C:\Users\Lourdes\Downloads\20190613_10003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60035" y="6148307"/>
            <a:ext cx="3566160" cy="2292350"/>
          </a:xfrm>
          <a:prstGeom prst="roundRect">
            <a:avLst>
              <a:gd name="adj" fmla="val 16667"/>
            </a:avLst>
          </a:prstGeom>
          <a:ln/>
        </p:spPr>
        <p:style>
          <a:lnRef idx="2">
            <a:schemeClr val="dk1">
              <a:shade val="50000"/>
            </a:schemeClr>
          </a:lnRef>
          <a:fillRef idx="1">
            <a:schemeClr val="dk1"/>
          </a:fillRef>
          <a:effectRef idx="0">
            <a:schemeClr val="dk1"/>
          </a:effectRef>
          <a:fontRef idx="minor">
            <a:schemeClr val="lt1"/>
          </a:fontRef>
        </p:style>
      </p:pic>
      <p:pic>
        <p:nvPicPr>
          <p:cNvPr id="11" name="Imagen 10" descr="C:\Users\Lourdes\Downloads\IMG_20190703_123235405.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89290" y="4219021"/>
            <a:ext cx="3362325" cy="2476500"/>
          </a:xfrm>
          <a:prstGeom prst="ellipse">
            <a:avLst/>
          </a:prstGeom>
          <a:ln/>
        </p:spPr>
        <p:style>
          <a:lnRef idx="2">
            <a:schemeClr val="dk1">
              <a:shade val="50000"/>
            </a:schemeClr>
          </a:lnRef>
          <a:fillRef idx="1">
            <a:schemeClr val="dk1"/>
          </a:fillRef>
          <a:effectRef idx="0">
            <a:schemeClr val="dk1"/>
          </a:effectRef>
          <a:fontRef idx="minor">
            <a:schemeClr val="lt1"/>
          </a:fontRef>
        </p:style>
      </p:pic>
      <p:pic>
        <p:nvPicPr>
          <p:cNvPr id="12" name="Imagen 1" descr="Imagen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4885" y="7020272"/>
            <a:ext cx="1198297" cy="1857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61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C:\Users\Lourdes\Downloads\IMG_20190703_12343499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069" y="1259632"/>
            <a:ext cx="2647950" cy="3209925"/>
          </a:xfrm>
          <a:prstGeom prst="ellipse">
            <a:avLst/>
          </a:prstGeom>
          <a:ln/>
        </p:spPr>
        <p:style>
          <a:lnRef idx="2">
            <a:schemeClr val="dk1">
              <a:shade val="50000"/>
            </a:schemeClr>
          </a:lnRef>
          <a:fillRef idx="1">
            <a:schemeClr val="dk1"/>
          </a:fillRef>
          <a:effectRef idx="0">
            <a:schemeClr val="dk1"/>
          </a:effectRef>
          <a:fontRef idx="minor">
            <a:schemeClr val="lt1"/>
          </a:fontRef>
        </p:style>
      </p:pic>
      <p:pic>
        <p:nvPicPr>
          <p:cNvPr id="6" name="Imagen 5" descr="C:\Users\Lourdes\Documents\FOTOS 2019l (1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5227" y="2555776"/>
            <a:ext cx="3489201" cy="2736304"/>
          </a:xfrm>
          <a:prstGeom prst="ellipse">
            <a:avLst/>
          </a:prstGeom>
          <a:ln/>
        </p:spPr>
        <p:style>
          <a:lnRef idx="2">
            <a:schemeClr val="dk1">
              <a:shade val="50000"/>
            </a:schemeClr>
          </a:lnRef>
          <a:fillRef idx="1">
            <a:schemeClr val="dk1"/>
          </a:fillRef>
          <a:effectRef idx="0">
            <a:schemeClr val="dk1"/>
          </a:effectRef>
          <a:fontRef idx="minor">
            <a:schemeClr val="lt1"/>
          </a:fontRef>
        </p:style>
      </p:pic>
      <p:pic>
        <p:nvPicPr>
          <p:cNvPr id="7" name="Imagen 6" descr="C:\Users\Lourdes\Documents\FOTOS 2019 (1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525" y="4810472"/>
            <a:ext cx="3666336" cy="2736304"/>
          </a:xfrm>
          <a:prstGeom prst="ellipse">
            <a:avLst/>
          </a:prstGeom>
          <a:ln/>
        </p:spPr>
        <p:style>
          <a:lnRef idx="2">
            <a:schemeClr val="dk1">
              <a:shade val="50000"/>
            </a:schemeClr>
          </a:lnRef>
          <a:fillRef idx="1">
            <a:schemeClr val="dk1"/>
          </a:fillRef>
          <a:effectRef idx="0">
            <a:schemeClr val="dk1"/>
          </a:effectRef>
          <a:fontRef idx="minor">
            <a:schemeClr val="lt1"/>
          </a:fontRef>
        </p:style>
      </p:pic>
      <p:pic>
        <p:nvPicPr>
          <p:cNvPr id="9" name="Imagen 1" descr="Imagen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1788" y="6204887"/>
            <a:ext cx="1455265" cy="2255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10850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a:stretch>
            <a:fillRect/>
          </a:stretch>
        </p:blipFill>
        <p:spPr>
          <a:xfrm>
            <a:off x="548680" y="434932"/>
            <a:ext cx="5401345" cy="2758045"/>
          </a:xfrm>
          <a:prstGeom prst="rect">
            <a:avLst/>
          </a:prstGeom>
        </p:spPr>
      </p:pic>
      <p:pic>
        <p:nvPicPr>
          <p:cNvPr id="11" name="Imagen 10" descr="C:\Users\Lourdes\Documents\FOTOS 2019 (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1293" y="2987824"/>
            <a:ext cx="3441700" cy="2581275"/>
          </a:xfrm>
          <a:prstGeom prst="ellipse">
            <a:avLst/>
          </a:prstGeom>
          <a:ln/>
        </p:spPr>
        <p:style>
          <a:lnRef idx="2">
            <a:schemeClr val="dk1">
              <a:shade val="50000"/>
            </a:schemeClr>
          </a:lnRef>
          <a:fillRef idx="1">
            <a:schemeClr val="dk1"/>
          </a:fillRef>
          <a:effectRef idx="0">
            <a:schemeClr val="dk1"/>
          </a:effectRef>
          <a:fontRef idx="minor">
            <a:schemeClr val="lt1"/>
          </a:fontRef>
        </p:style>
      </p:pic>
      <p:pic>
        <p:nvPicPr>
          <p:cNvPr id="12" name="Imagen 11" descr="C:\Users\Lourdes\Documents\FOTOS 2019 (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80" y="5745869"/>
            <a:ext cx="3568700" cy="2676525"/>
          </a:xfrm>
          <a:prstGeom prst="ellipse">
            <a:avLst/>
          </a:prstGeom>
          <a:ln/>
        </p:spPr>
        <p:style>
          <a:lnRef idx="2">
            <a:schemeClr val="dk1">
              <a:shade val="50000"/>
            </a:schemeClr>
          </a:lnRef>
          <a:fillRef idx="1">
            <a:schemeClr val="dk1"/>
          </a:fillRef>
          <a:effectRef idx="0">
            <a:schemeClr val="dk1"/>
          </a:effectRef>
          <a:fontRef idx="minor">
            <a:schemeClr val="lt1"/>
          </a:fontRef>
        </p:style>
      </p:pic>
      <p:pic>
        <p:nvPicPr>
          <p:cNvPr id="13" name="Imagen 1" descr="Imagen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5144" y="6579328"/>
            <a:ext cx="1189136" cy="1843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6685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728327" y="827584"/>
            <a:ext cx="5401345" cy="1254580"/>
          </a:xfrm>
          <a:prstGeom prst="rect">
            <a:avLst/>
          </a:prstGeom>
        </p:spPr>
      </p:pic>
      <p:pic>
        <p:nvPicPr>
          <p:cNvPr id="7" name="Imagen 6" descr="C:\Users\Lourdes\Documents\dia de la madre 2019 (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9955" y="3634567"/>
            <a:ext cx="2257277" cy="3649216"/>
          </a:xfrm>
          <a:prstGeom prst="ellipse">
            <a:avLst/>
          </a:prstGeom>
          <a:ln/>
        </p:spPr>
        <p:style>
          <a:lnRef idx="2">
            <a:schemeClr val="dk1">
              <a:shade val="50000"/>
            </a:schemeClr>
          </a:lnRef>
          <a:fillRef idx="1">
            <a:schemeClr val="dk1"/>
          </a:fillRef>
          <a:effectRef idx="0">
            <a:schemeClr val="dk1"/>
          </a:effectRef>
          <a:fontRef idx="minor">
            <a:schemeClr val="lt1"/>
          </a:fontRef>
        </p:style>
      </p:pic>
      <p:pic>
        <p:nvPicPr>
          <p:cNvPr id="8" name="Imagen 7" descr="C:\Users\Lourdes\Documents\dia de la madre 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6443" y="6064787"/>
            <a:ext cx="2322556" cy="2486025"/>
          </a:xfrm>
          <a:prstGeom prst="ellipse">
            <a:avLst/>
          </a:prstGeom>
          <a:ln/>
        </p:spPr>
        <p:style>
          <a:lnRef idx="2">
            <a:schemeClr val="dk1">
              <a:shade val="50000"/>
            </a:schemeClr>
          </a:lnRef>
          <a:fillRef idx="1">
            <a:schemeClr val="dk1"/>
          </a:fillRef>
          <a:effectRef idx="0">
            <a:schemeClr val="dk1"/>
          </a:effectRef>
          <a:fontRef idx="minor">
            <a:schemeClr val="lt1"/>
          </a:fontRef>
        </p:style>
      </p:pic>
      <p:pic>
        <p:nvPicPr>
          <p:cNvPr id="9" name="Imagen 8" descr="C:\Users\Lourdes\Documents\FOTOS 2019.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6443" y="2010931"/>
            <a:ext cx="2390775" cy="2644140"/>
          </a:xfrm>
          <a:prstGeom prst="ellipse">
            <a:avLst/>
          </a:prstGeom>
          <a:ln/>
        </p:spPr>
        <p:style>
          <a:lnRef idx="2">
            <a:schemeClr val="dk1">
              <a:shade val="50000"/>
            </a:schemeClr>
          </a:lnRef>
          <a:fillRef idx="1">
            <a:schemeClr val="dk1"/>
          </a:fillRef>
          <a:effectRef idx="0">
            <a:schemeClr val="dk1"/>
          </a:effectRef>
          <a:fontRef idx="minor">
            <a:schemeClr val="lt1"/>
          </a:fontRef>
        </p:style>
      </p:pic>
      <p:pic>
        <p:nvPicPr>
          <p:cNvPr id="10" name="Imagen 1" descr="Imagen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6375" y="7141010"/>
            <a:ext cx="1001713"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0020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C:\Users\Lourdes\Documents\dia de lamadre 201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192" y="3274756"/>
            <a:ext cx="2316480" cy="2171700"/>
          </a:xfrm>
          <a:prstGeom prst="ellipse">
            <a:avLst/>
          </a:prstGeom>
          <a:ln/>
        </p:spPr>
        <p:style>
          <a:lnRef idx="2">
            <a:schemeClr val="dk1">
              <a:shade val="50000"/>
            </a:schemeClr>
          </a:lnRef>
          <a:fillRef idx="1">
            <a:schemeClr val="dk1"/>
          </a:fillRef>
          <a:effectRef idx="0">
            <a:schemeClr val="dk1"/>
          </a:effectRef>
          <a:fontRef idx="minor">
            <a:schemeClr val="lt1"/>
          </a:fontRef>
        </p:style>
      </p:pic>
      <p:pic>
        <p:nvPicPr>
          <p:cNvPr id="7" name="Imagen 6" descr="C:\Users\Lourdes\Documents\FOTOS 2019(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401" y="640693"/>
            <a:ext cx="3129721" cy="2232248"/>
          </a:xfrm>
          <a:prstGeom prst="ellipse">
            <a:avLst/>
          </a:prstGeom>
          <a:ln/>
        </p:spPr>
        <p:style>
          <a:lnRef idx="2">
            <a:schemeClr val="dk1">
              <a:shade val="50000"/>
            </a:schemeClr>
          </a:lnRef>
          <a:fillRef idx="1">
            <a:schemeClr val="dk1"/>
          </a:fillRef>
          <a:effectRef idx="0">
            <a:schemeClr val="dk1"/>
          </a:effectRef>
          <a:fontRef idx="minor">
            <a:schemeClr val="lt1"/>
          </a:fontRef>
        </p:style>
      </p:pic>
      <p:pic>
        <p:nvPicPr>
          <p:cNvPr id="8" name="Imagen 7" descr="C:\Users\Lourdes\Documents\2019 (1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2936" y="3068897"/>
            <a:ext cx="3133725" cy="2350135"/>
          </a:xfrm>
          <a:prstGeom prst="ellipse">
            <a:avLst/>
          </a:prstGeom>
          <a:ln/>
        </p:spPr>
        <p:style>
          <a:lnRef idx="2">
            <a:schemeClr val="dk1">
              <a:shade val="50000"/>
            </a:schemeClr>
          </a:lnRef>
          <a:fillRef idx="1">
            <a:schemeClr val="dk1"/>
          </a:fillRef>
          <a:effectRef idx="0">
            <a:schemeClr val="dk1"/>
          </a:effectRef>
          <a:fontRef idx="minor">
            <a:schemeClr val="lt1"/>
          </a:fontRef>
        </p:style>
      </p:pic>
      <p:pic>
        <p:nvPicPr>
          <p:cNvPr id="9" name="Imagen 8" descr="C:\Users\Lourdes\Documents\fotos 2019 15.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490" y="5724128"/>
            <a:ext cx="3314700" cy="2394405"/>
          </a:xfrm>
          <a:prstGeom prst="ellipse">
            <a:avLst/>
          </a:prstGeom>
          <a:ln/>
        </p:spPr>
        <p:style>
          <a:lnRef idx="2">
            <a:schemeClr val="dk1">
              <a:shade val="50000"/>
            </a:schemeClr>
          </a:lnRef>
          <a:fillRef idx="1">
            <a:schemeClr val="dk1"/>
          </a:fillRef>
          <a:effectRef idx="0">
            <a:schemeClr val="dk1"/>
          </a:effectRef>
          <a:fontRef idx="minor">
            <a:schemeClr val="lt1"/>
          </a:fontRef>
        </p:style>
      </p:pic>
      <p:pic>
        <p:nvPicPr>
          <p:cNvPr id="10" name="Imagen 1" descr="Imagen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7204" y="6516216"/>
            <a:ext cx="1300857"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7368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6"/>
          <p:cNvSpPr>
            <a:spLocks noGrp="1"/>
          </p:cNvSpPr>
          <p:nvPr>
            <p:ph sz="half" idx="1"/>
          </p:nvPr>
        </p:nvSpPr>
        <p:spPr>
          <a:xfrm>
            <a:off x="200080" y="2699792"/>
            <a:ext cx="6300788" cy="6984776"/>
          </a:xfrm>
          <a:noFill/>
          <a:ln>
            <a:noFill/>
          </a:ln>
        </p:spPr>
        <p:txBody>
          <a:bodyPr vert="horz" wrap="square" lIns="91440" tIns="45720" rIns="91440" bIns="45720" anchor="t"/>
          <a:lstStyle/>
          <a:p>
            <a:pPr algn="just"/>
            <a:r>
              <a:rPr lang="es-HN" altLang="es-ES" sz="1400" kern="1200" dirty="0" smtClean="0">
                <a:solidFill>
                  <a:srgbClr val="080808"/>
                </a:solidFill>
                <a:latin typeface="Comic Sans MS" panose="030F0702030302020204" pitchFamily="66" charset="0"/>
                <a:ea typeface="+mn-ea"/>
                <a:cs typeface="+mn-cs"/>
              </a:rPr>
              <a:t> ELABORACION DEL PLAN EMPRESARIAL.</a:t>
            </a:r>
          </a:p>
          <a:p>
            <a:pPr algn="just"/>
            <a:r>
              <a:rPr lang="es-HN" altLang="es-ES" sz="1400" dirty="0" smtClean="0">
                <a:solidFill>
                  <a:srgbClr val="080808"/>
                </a:solidFill>
                <a:latin typeface="Comic Sans MS" panose="030F0702030302020204" pitchFamily="66" charset="0"/>
              </a:rPr>
              <a:t>CAPACITACION AL PERSONAL EN DIFERENTES TEMAS DE ACUERDO AL PUESTO DE TRABAJO.</a:t>
            </a:r>
          </a:p>
          <a:p>
            <a:pPr algn="just"/>
            <a:r>
              <a:rPr lang="es-HN" altLang="es-ES" sz="1400" kern="1200" dirty="0" smtClean="0">
                <a:solidFill>
                  <a:srgbClr val="080808"/>
                </a:solidFill>
                <a:latin typeface="Comic Sans MS" panose="030F0702030302020204" pitchFamily="66" charset="0"/>
                <a:ea typeface="+mn-ea"/>
                <a:cs typeface="+mn-cs"/>
              </a:rPr>
              <a:t>ELABORACION DE AUDITORIA EXTERNA COMO LO ESTABLECE LA LEY.</a:t>
            </a:r>
          </a:p>
          <a:p>
            <a:pPr algn="just"/>
            <a:r>
              <a:rPr lang="es-HN" altLang="es-ES" sz="1400" dirty="0" smtClean="0">
                <a:solidFill>
                  <a:srgbClr val="080808"/>
                </a:solidFill>
                <a:latin typeface="Comic Sans MS" panose="030F0702030302020204" pitchFamily="66" charset="0"/>
              </a:rPr>
              <a:t>CAPACITACION DE JUNTA DIRECTIVA Y JUNTA DE VIGILANCIA COMITÉ DE GENERO Y DE JUVENTUD.</a:t>
            </a:r>
          </a:p>
          <a:p>
            <a:pPr algn="just"/>
            <a:r>
              <a:rPr lang="es-HN" altLang="es-ES" sz="1400" dirty="0" smtClean="0">
                <a:solidFill>
                  <a:srgbClr val="080808"/>
                </a:solidFill>
                <a:latin typeface="Comic Sans MS" panose="030F0702030302020204" pitchFamily="66" charset="0"/>
              </a:rPr>
              <a:t>CONTRATACION DEL OFICIAL DE RIESGO.</a:t>
            </a:r>
          </a:p>
          <a:p>
            <a:pPr algn="just"/>
            <a:r>
              <a:rPr lang="es-HN" altLang="es-ES" sz="1400" dirty="0" smtClean="0">
                <a:solidFill>
                  <a:srgbClr val="080808"/>
                </a:solidFill>
                <a:latin typeface="Comic Sans MS" panose="030F0702030302020204" pitchFamily="66" charset="0"/>
              </a:rPr>
              <a:t>CAPACITACION A AFILIADOS EN ALIANZAS CON FACAHC Y ASOMPLAFA.</a:t>
            </a:r>
          </a:p>
          <a:p>
            <a:pPr algn="just"/>
            <a:r>
              <a:rPr lang="es-HN" altLang="es-ES" sz="1400" dirty="0" smtClean="0">
                <a:solidFill>
                  <a:srgbClr val="080808"/>
                </a:solidFill>
                <a:latin typeface="Comic Sans MS" panose="030F0702030302020204" pitchFamily="66" charset="0"/>
              </a:rPr>
              <a:t>CONTINUAMOS SIENDO SOCIAS DEL BANCO DE LOS TRABAJADORES LO QUE HACE QUE CONTEMOS CON MAYORES INVERSIONES.</a:t>
            </a:r>
          </a:p>
          <a:p>
            <a:pPr algn="just"/>
            <a:r>
              <a:rPr lang="es-HN" altLang="es-ES" sz="1400" dirty="0" smtClean="0">
                <a:solidFill>
                  <a:srgbClr val="080808"/>
                </a:solidFill>
                <a:latin typeface="Comic Sans MS" panose="030F0702030302020204" pitchFamily="66" charset="0"/>
              </a:rPr>
              <a:t>SE REALIZARON VISITAS A LAS DIFERENTES OFICINAS PARA REALIZAR  PROMOCIONES Y AUMENTAR LA MEMBRESIA.</a:t>
            </a:r>
          </a:p>
          <a:p>
            <a:pPr algn="just"/>
            <a:r>
              <a:rPr lang="es-HN" altLang="es-ES" sz="1400" dirty="0" smtClean="0">
                <a:solidFill>
                  <a:srgbClr val="080808"/>
                </a:solidFill>
                <a:latin typeface="Comic Sans MS" panose="030F0702030302020204" pitchFamily="66" charset="0"/>
              </a:rPr>
              <a:t>ACTUALIZACION DE REGLAMENTOS SEGÚN REQUERIMIENTOS DE LAS NORMAS.</a:t>
            </a:r>
          </a:p>
          <a:p>
            <a:pPr algn="just"/>
            <a:r>
              <a:rPr lang="es-HN" altLang="es-ES" sz="1400" dirty="0" smtClean="0">
                <a:solidFill>
                  <a:srgbClr val="080808"/>
                </a:solidFill>
                <a:latin typeface="Comic Sans MS" panose="030F0702030302020204" pitchFamily="66" charset="0"/>
              </a:rPr>
              <a:t>CONTINUAMOS SIENDO SUPERVISADAS POR EL CONSEJO NACIONAL DE SUPERVISION DE COOPERATIVAS. CONSUCOOP.</a:t>
            </a:r>
          </a:p>
          <a:p>
            <a:pPr algn="just"/>
            <a:endParaRPr lang="es-HN" altLang="es-ES" sz="1400" dirty="0" smtClean="0">
              <a:solidFill>
                <a:srgbClr val="080808"/>
              </a:solidFill>
              <a:latin typeface="Comic Sans MS" panose="030F0702030302020204" pitchFamily="66" charset="0"/>
            </a:endParaRPr>
          </a:p>
          <a:p>
            <a:pPr algn="just"/>
            <a:endParaRPr lang="es-HN" altLang="es-ES" sz="1400" kern="1200" dirty="0" smtClean="0">
              <a:solidFill>
                <a:srgbClr val="080808"/>
              </a:solidFill>
              <a:latin typeface="Comic Sans MS" panose="030F0702030302020204" pitchFamily="66" charset="0"/>
              <a:ea typeface="+mn-ea"/>
              <a:cs typeface="+mn-cs"/>
            </a:endParaRPr>
          </a:p>
          <a:p>
            <a:pPr marL="228600" indent="-228600" algn="just" defTabSz="342900">
              <a:buClr>
                <a:schemeClr val="accent1"/>
              </a:buClr>
              <a:buSzPct val="80000"/>
              <a:buFont typeface="Wingdings 2" panose="05020102010507070707" pitchFamily="18" charset="2"/>
              <a:buNone/>
            </a:pPr>
            <a:endParaRPr lang="es-ES" altLang="es-ES" sz="1400" kern="1200" dirty="0">
              <a:solidFill>
                <a:srgbClr val="080808"/>
              </a:solidFill>
              <a:latin typeface="Comic Sans MS" panose="030F0702030302020204" pitchFamily="66" charset="0"/>
              <a:ea typeface="+mn-ea"/>
              <a:cs typeface="+mn-cs"/>
            </a:endParaRPr>
          </a:p>
        </p:txBody>
      </p:sp>
      <p:sp>
        <p:nvSpPr>
          <p:cNvPr id="6" name="Text Box 131"/>
          <p:cNvSpPr txBox="1">
            <a:spLocks noChangeArrowheads="1"/>
          </p:cNvSpPr>
          <p:nvPr/>
        </p:nvSpPr>
        <p:spPr bwMode="auto">
          <a:xfrm>
            <a:off x="-99392" y="950376"/>
            <a:ext cx="5041900" cy="708025"/>
          </a:xfrm>
          <a:prstGeom prst="rect">
            <a:avLst/>
          </a:prstGeom>
          <a:noFill/>
          <a:ln w="9525">
            <a:noFill/>
            <a:miter lim="800000"/>
            <a:headEnd type="none" w="sm" len="sm"/>
            <a:tailEnd type="none" w="sm" len="sm"/>
          </a:ln>
        </p:spPr>
        <p:txBody>
          <a:bodyPr lIns="91428" tIns="45714" rIns="91428" bIns="45714">
            <a:spAutoFit/>
          </a:bodyPr>
          <a:lstStyle/>
          <a:p>
            <a:pPr marR="0" algn="ctr" defTabSz="914400">
              <a:spcBef>
                <a:spcPct val="50000"/>
              </a:spcBef>
              <a:buClrTx/>
              <a:buSzTx/>
              <a:buFontTx/>
              <a:buNone/>
              <a:defRPr/>
            </a:pPr>
            <a:r>
              <a:rPr kumimoji="0" lang="es-ES" sz="1600" kern="1200" cap="none" spc="0" normalizeH="0" baseline="0" noProof="0" dirty="0">
                <a:solidFill>
                  <a:srgbClr val="008000"/>
                </a:solidFill>
                <a:latin typeface="Comic Sans MS" panose="030F0702030302020204" pitchFamily="66" charset="0"/>
                <a:ea typeface="+mn-ea"/>
                <a:cs typeface="+mn-cs"/>
              </a:rPr>
              <a:t>LOGROS</a:t>
            </a:r>
            <a:r>
              <a:rPr kumimoji="0" lang="es-ES" sz="1600" kern="1200" cap="none" spc="0" normalizeH="0" baseline="0" noProof="0" dirty="0">
                <a:solidFill>
                  <a:srgbClr val="008000"/>
                </a:solidFill>
                <a:effectLst>
                  <a:outerShdw blurRad="38100" dist="38100" dir="2700000" algn="tl">
                    <a:srgbClr val="000000">
                      <a:alpha val="43137"/>
                    </a:srgbClr>
                  </a:outerShdw>
                </a:effectLst>
                <a:latin typeface="Comic Sans MS" panose="030F0702030302020204" pitchFamily="66" charset="0"/>
                <a:ea typeface="+mn-ea"/>
                <a:cs typeface="+mn-cs"/>
              </a:rPr>
              <a:t> </a:t>
            </a:r>
            <a:r>
              <a:rPr kumimoji="0" lang="es-ES" sz="1600" kern="1200" cap="none" spc="0" normalizeH="0" baseline="0" noProof="0" dirty="0">
                <a:solidFill>
                  <a:srgbClr val="008000"/>
                </a:solidFill>
                <a:latin typeface="Comic Sans MS" panose="030F0702030302020204" pitchFamily="66" charset="0"/>
                <a:ea typeface="+mn-ea"/>
                <a:cs typeface="+mn-cs"/>
              </a:rPr>
              <a:t>DE LA COOMUPL.</a:t>
            </a:r>
          </a:p>
          <a:p>
            <a:pPr marR="0" algn="ctr" defTabSz="914400">
              <a:spcBef>
                <a:spcPct val="50000"/>
              </a:spcBef>
              <a:buClrTx/>
              <a:buSzTx/>
              <a:buFontTx/>
              <a:buNone/>
              <a:defRPr/>
            </a:pPr>
            <a:r>
              <a:rPr kumimoji="0" lang="es-ES" sz="1600" kern="1200" cap="none" spc="0" normalizeH="0" baseline="0" noProof="0" dirty="0">
                <a:solidFill>
                  <a:srgbClr val="008000"/>
                </a:solidFill>
                <a:latin typeface="Comic Sans MS" panose="030F0702030302020204" pitchFamily="66" charset="0"/>
                <a:ea typeface="+mn-ea"/>
                <a:cs typeface="+mn-cs"/>
              </a:rPr>
              <a:t>FORTALECIMIENTO INSTITUCIONAL</a:t>
            </a:r>
          </a:p>
        </p:txBody>
      </p:sp>
      <p:pic>
        <p:nvPicPr>
          <p:cNvPr id="4" name="Imagen 2" descr="Logo Oscu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6914" y="293134"/>
            <a:ext cx="1766203" cy="1614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13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6672" y="899592"/>
            <a:ext cx="4760786" cy="7488832"/>
          </a:xfrm>
        </p:spPr>
        <p:txBody>
          <a:bodyPr>
            <a:normAutofit fontScale="90000"/>
          </a:bodyPr>
          <a:lstStyle/>
          <a:p>
            <a:r>
              <a:rPr lang="es-HN" sz="1600" dirty="0">
                <a:solidFill>
                  <a:srgbClr val="008000"/>
                </a:solidFill>
                <a:latin typeface="Arial" panose="020B0604020202020204" pitchFamily="34" charset="0"/>
                <a:cs typeface="Arial" panose="020B0604020202020204" pitchFamily="34" charset="0"/>
              </a:rPr>
              <a:t>CAPACITACIONES A LOS EMPLEADOS.</a:t>
            </a:r>
            <a:br>
              <a:rPr lang="es-HN" sz="1600" dirty="0">
                <a:solidFill>
                  <a:srgbClr val="008000"/>
                </a:solidFill>
                <a:latin typeface="Arial" panose="020B0604020202020204" pitchFamily="34" charset="0"/>
                <a:cs typeface="Arial" panose="020B0604020202020204" pitchFamily="34" charset="0"/>
              </a:rPr>
            </a:br>
            <a:r>
              <a:rPr lang="es-HN" sz="1600" dirty="0">
                <a:solidFill>
                  <a:schemeClr val="tx1"/>
                </a:solidFill>
                <a:latin typeface="Arial" panose="020B0604020202020204" pitchFamily="34" charset="0"/>
                <a:cs typeface="Arial" panose="020B0604020202020204" pitchFamily="34" charset="0"/>
              </a:rPr>
              <a:t>a) .- Reformas a La Ley de Cooperativas de Honduras </a:t>
            </a:r>
            <a:br>
              <a:rPr lang="es-HN" sz="1600" dirty="0">
                <a:solidFill>
                  <a:schemeClr val="tx1"/>
                </a:solidFill>
                <a:latin typeface="Arial" panose="020B0604020202020204" pitchFamily="34" charset="0"/>
                <a:cs typeface="Arial" panose="020B0604020202020204" pitchFamily="34" charset="0"/>
              </a:rPr>
            </a:br>
            <a:r>
              <a:rPr lang="es-HN" sz="1600" dirty="0">
                <a:solidFill>
                  <a:schemeClr val="tx1"/>
                </a:solidFill>
                <a:latin typeface="Arial" panose="020B0604020202020204" pitchFamily="34" charset="0"/>
                <a:cs typeface="Arial" panose="020B0604020202020204" pitchFamily="34" charset="0"/>
              </a:rPr>
              <a:t>b).- Actualización Tributaria</a:t>
            </a:r>
            <a:br>
              <a:rPr lang="es-HN" sz="1600" dirty="0">
                <a:solidFill>
                  <a:schemeClr val="tx1"/>
                </a:solidFill>
                <a:latin typeface="Arial" panose="020B0604020202020204" pitchFamily="34" charset="0"/>
                <a:cs typeface="Arial" panose="020B0604020202020204" pitchFamily="34" charset="0"/>
              </a:rPr>
            </a:br>
            <a:r>
              <a:rPr lang="es-HN" sz="1600" dirty="0">
                <a:solidFill>
                  <a:schemeClr val="tx1"/>
                </a:solidFill>
                <a:latin typeface="Arial" panose="020B0604020202020204" pitchFamily="34" charset="0"/>
                <a:cs typeface="Arial" panose="020B0604020202020204" pitchFamily="34" charset="0"/>
              </a:rPr>
              <a:t>c) .- Participación para elaboración del Informe Sistemático.</a:t>
            </a:r>
            <a:br>
              <a:rPr lang="es-HN" sz="1600" dirty="0">
                <a:solidFill>
                  <a:schemeClr val="tx1"/>
                </a:solidFill>
                <a:latin typeface="Arial" panose="020B0604020202020204" pitchFamily="34" charset="0"/>
                <a:cs typeface="Arial" panose="020B0604020202020204" pitchFamily="34" charset="0"/>
              </a:rPr>
            </a:br>
            <a:r>
              <a:rPr lang="es-HN" sz="1600" dirty="0">
                <a:solidFill>
                  <a:schemeClr val="tx1"/>
                </a:solidFill>
                <a:latin typeface="Arial" panose="020B0604020202020204" pitchFamily="34" charset="0"/>
                <a:cs typeface="Arial" panose="020B0604020202020204" pitchFamily="34" charset="0"/>
              </a:rPr>
              <a:t>d).- Curso sobre Gestión Integración de Riesgo e implementación de la normativa vigente.</a:t>
            </a:r>
            <a:br>
              <a:rPr lang="es-HN" sz="1600" dirty="0">
                <a:solidFill>
                  <a:schemeClr val="tx1"/>
                </a:solidFill>
                <a:latin typeface="Arial" panose="020B0604020202020204" pitchFamily="34" charset="0"/>
                <a:cs typeface="Arial" panose="020B0604020202020204" pitchFamily="34" charset="0"/>
              </a:rPr>
            </a:br>
            <a:r>
              <a:rPr lang="es-HN" sz="1600" dirty="0">
                <a:solidFill>
                  <a:schemeClr val="tx1"/>
                </a:solidFill>
                <a:latin typeface="Arial" panose="020B0604020202020204" pitchFamily="34" charset="0"/>
                <a:cs typeface="Arial" panose="020B0604020202020204" pitchFamily="34" charset="0"/>
              </a:rPr>
              <a:t>E) .- Prevención de Lavado de Activo y Financiamiento al Terrorismo.</a:t>
            </a:r>
            <a:br>
              <a:rPr lang="es-HN" sz="1600" dirty="0">
                <a:solidFill>
                  <a:schemeClr val="tx1"/>
                </a:solidFill>
                <a:latin typeface="Arial" panose="020B0604020202020204" pitchFamily="34" charset="0"/>
                <a:cs typeface="Arial" panose="020B0604020202020204" pitchFamily="34" charset="0"/>
              </a:rPr>
            </a:br>
            <a:r>
              <a:rPr lang="es-HN" sz="1600" dirty="0">
                <a:solidFill>
                  <a:schemeClr val="tx1"/>
                </a:solidFill>
                <a:latin typeface="Arial" panose="020B0604020202020204" pitchFamily="34" charset="0"/>
                <a:cs typeface="Arial" panose="020B0604020202020204" pitchFamily="34" charset="0"/>
              </a:rPr>
              <a:t>F) Capacitación sobre Plantilla de datos de información financiera.</a:t>
            </a:r>
            <a:br>
              <a:rPr lang="es-HN" sz="1600" dirty="0">
                <a:solidFill>
                  <a:schemeClr val="tx1"/>
                </a:solidFill>
                <a:latin typeface="Arial" panose="020B0604020202020204" pitchFamily="34" charset="0"/>
                <a:cs typeface="Arial" panose="020B0604020202020204" pitchFamily="34" charset="0"/>
              </a:rPr>
            </a:br>
            <a:r>
              <a:rPr lang="es-HN" sz="1600" dirty="0">
                <a:solidFill>
                  <a:schemeClr val="tx1"/>
                </a:solidFill>
                <a:latin typeface="Arial" panose="020B0604020202020204" pitchFamily="34" charset="0"/>
                <a:cs typeface="Arial" panose="020B0604020202020204" pitchFamily="34" charset="0"/>
              </a:rPr>
              <a:t>G.- Análisis de Crédito Agrícola</a:t>
            </a:r>
            <a:br>
              <a:rPr lang="es-HN" sz="1600" dirty="0">
                <a:solidFill>
                  <a:schemeClr val="tx1"/>
                </a:solidFill>
                <a:latin typeface="Arial" panose="020B0604020202020204" pitchFamily="34" charset="0"/>
                <a:cs typeface="Arial" panose="020B0604020202020204" pitchFamily="34" charset="0"/>
              </a:rPr>
            </a:br>
            <a:r>
              <a:rPr lang="es-HN" sz="1600" dirty="0">
                <a:solidFill>
                  <a:schemeClr val="tx1"/>
                </a:solidFill>
                <a:latin typeface="Arial" panose="020B0604020202020204" pitchFamily="34" charset="0"/>
                <a:cs typeface="Arial" panose="020B0604020202020204" pitchFamily="34" charset="0"/>
              </a:rPr>
              <a:t>h).- Capacitación sobre Flujo de Caja</a:t>
            </a:r>
            <a:br>
              <a:rPr lang="es-HN" sz="1600" dirty="0">
                <a:solidFill>
                  <a:schemeClr val="tx1"/>
                </a:solidFill>
                <a:latin typeface="Arial" panose="020B0604020202020204" pitchFamily="34" charset="0"/>
                <a:cs typeface="Arial" panose="020B0604020202020204" pitchFamily="34" charset="0"/>
              </a:rPr>
            </a:br>
            <a:r>
              <a:rPr lang="es-HN" sz="1600" dirty="0">
                <a:solidFill>
                  <a:schemeClr val="tx1"/>
                </a:solidFill>
                <a:latin typeface="Arial" panose="020B0604020202020204" pitchFamily="34" charset="0"/>
                <a:cs typeface="Arial" panose="020B0604020202020204" pitchFamily="34" charset="0"/>
              </a:rPr>
              <a:t>i) .- Capacitación sobre Gobierno</a:t>
            </a:r>
            <a:br>
              <a:rPr lang="es-HN" sz="1600" dirty="0">
                <a:solidFill>
                  <a:schemeClr val="tx1"/>
                </a:solidFill>
                <a:latin typeface="Arial" panose="020B0604020202020204" pitchFamily="34" charset="0"/>
                <a:cs typeface="Arial" panose="020B0604020202020204" pitchFamily="34" charset="0"/>
              </a:rPr>
            </a:br>
            <a:r>
              <a:rPr lang="es-HN" sz="1600" dirty="0">
                <a:solidFill>
                  <a:schemeClr val="tx1"/>
                </a:solidFill>
                <a:latin typeface="Arial" panose="020B0604020202020204" pitchFamily="34" charset="0"/>
                <a:cs typeface="Arial" panose="020B0604020202020204" pitchFamily="34" charset="0"/>
              </a:rPr>
              <a:t> Corporativo</a:t>
            </a:r>
            <a:br>
              <a:rPr lang="es-HN" sz="1600" dirty="0">
                <a:solidFill>
                  <a:schemeClr val="tx1"/>
                </a:solidFill>
                <a:latin typeface="Arial" panose="020B0604020202020204" pitchFamily="34" charset="0"/>
                <a:cs typeface="Arial" panose="020B0604020202020204" pitchFamily="34" charset="0"/>
              </a:rPr>
            </a:br>
            <a:r>
              <a:rPr lang="es-HN" sz="1600" dirty="0">
                <a:solidFill>
                  <a:schemeClr val="tx1"/>
                </a:solidFill>
                <a:latin typeface="Arial" panose="020B0604020202020204" pitchFamily="34" charset="0"/>
                <a:cs typeface="Arial" panose="020B0604020202020204" pitchFamily="34" charset="0"/>
              </a:rPr>
              <a:t>j).- Manual de crédito para Financiamiento.</a:t>
            </a:r>
            <a:br>
              <a:rPr lang="es-HN" sz="1600" dirty="0">
                <a:solidFill>
                  <a:schemeClr val="tx1"/>
                </a:solidFill>
                <a:latin typeface="Arial" panose="020B0604020202020204" pitchFamily="34" charset="0"/>
                <a:cs typeface="Arial" panose="020B0604020202020204" pitchFamily="34" charset="0"/>
              </a:rPr>
            </a:br>
            <a:r>
              <a:rPr lang="es-HN" sz="1600" dirty="0">
                <a:solidFill>
                  <a:schemeClr val="tx1"/>
                </a:solidFill>
                <a:latin typeface="Arial" panose="020B0604020202020204" pitchFamily="34" charset="0"/>
                <a:cs typeface="Arial" panose="020B0604020202020204" pitchFamily="34" charset="0"/>
              </a:rPr>
              <a:t>K) .- Seminario de Servicio al Cliente, Proceso de Riesgo y envió de remesas en sistema</a:t>
            </a:r>
            <a:br>
              <a:rPr lang="es-HN" sz="1600" dirty="0">
                <a:solidFill>
                  <a:schemeClr val="tx1"/>
                </a:solidFill>
                <a:latin typeface="Arial" panose="020B0604020202020204" pitchFamily="34" charset="0"/>
                <a:cs typeface="Arial" panose="020B0604020202020204" pitchFamily="34" charset="0"/>
              </a:rPr>
            </a:br>
            <a:r>
              <a:rPr lang="es-HN" sz="1600" dirty="0">
                <a:solidFill>
                  <a:schemeClr val="tx1"/>
                </a:solidFill>
                <a:latin typeface="Arial" panose="020B0604020202020204" pitchFamily="34" charset="0"/>
                <a:cs typeface="Arial" panose="020B0604020202020204" pitchFamily="34" charset="0"/>
              </a:rPr>
              <a:t>Ley Especial contra el lavado de activo y  financiamiento al terrorismo.</a:t>
            </a:r>
            <a:br>
              <a:rPr lang="es-HN" sz="1600" dirty="0">
                <a:solidFill>
                  <a:schemeClr val="tx1"/>
                </a:solidFill>
                <a:latin typeface="Arial" panose="020B0604020202020204" pitchFamily="34" charset="0"/>
                <a:cs typeface="Arial" panose="020B0604020202020204" pitchFamily="34" charset="0"/>
              </a:rPr>
            </a:br>
            <a:r>
              <a:rPr lang="es-HN" sz="1600" dirty="0">
                <a:solidFill>
                  <a:schemeClr val="tx1"/>
                </a:solidFill>
                <a:latin typeface="Arial" panose="020B0604020202020204" pitchFamily="34" charset="0"/>
                <a:cs typeface="Arial" panose="020B0604020202020204" pitchFamily="34" charset="0"/>
              </a:rPr>
              <a:t>L).-Capacitación sobre Gestión de Riesgo</a:t>
            </a:r>
            <a:br>
              <a:rPr lang="es-HN" sz="1600" dirty="0">
                <a:solidFill>
                  <a:schemeClr val="tx1"/>
                </a:solidFill>
                <a:latin typeface="Arial" panose="020B0604020202020204" pitchFamily="34" charset="0"/>
                <a:cs typeface="Arial" panose="020B0604020202020204" pitchFamily="34" charset="0"/>
              </a:rPr>
            </a:br>
            <a:r>
              <a:rPr lang="es-HN" sz="1600" dirty="0">
                <a:solidFill>
                  <a:schemeClr val="tx1"/>
                </a:solidFill>
                <a:latin typeface="Arial" panose="020B0604020202020204" pitchFamily="34" charset="0"/>
                <a:cs typeface="Arial" panose="020B0604020202020204" pitchFamily="34" charset="0"/>
              </a:rPr>
              <a:t>ll).- Protección al Cliente </a:t>
            </a:r>
            <a:br>
              <a:rPr lang="es-HN" sz="1600" dirty="0">
                <a:solidFill>
                  <a:schemeClr val="tx1"/>
                </a:solidFill>
                <a:latin typeface="Arial" panose="020B0604020202020204" pitchFamily="34" charset="0"/>
                <a:cs typeface="Arial" panose="020B0604020202020204" pitchFamily="34" charset="0"/>
              </a:rPr>
            </a:br>
            <a:r>
              <a:rPr lang="es-HN" sz="1600" dirty="0">
                <a:solidFill>
                  <a:schemeClr val="tx1"/>
                </a:solidFill>
                <a:latin typeface="Arial" panose="020B0604020202020204" pitchFamily="34" charset="0"/>
                <a:cs typeface="Arial" panose="020B0604020202020204" pitchFamily="34" charset="0"/>
              </a:rPr>
              <a:t>m) .- Capacitación sobre Área de Crédito</a:t>
            </a:r>
            <a:br>
              <a:rPr lang="es-HN" sz="1600" dirty="0">
                <a:solidFill>
                  <a:schemeClr val="tx1"/>
                </a:solidFill>
                <a:latin typeface="Arial" panose="020B0604020202020204" pitchFamily="34" charset="0"/>
                <a:cs typeface="Arial" panose="020B0604020202020204" pitchFamily="34" charset="0"/>
              </a:rPr>
            </a:br>
            <a:r>
              <a:rPr lang="es-HN" sz="1600" dirty="0">
                <a:solidFill>
                  <a:schemeClr val="tx1"/>
                </a:solidFill>
                <a:latin typeface="Arial" panose="020B0604020202020204" pitchFamily="34" charset="0"/>
                <a:cs typeface="Arial" panose="020B0604020202020204" pitchFamily="34" charset="0"/>
              </a:rPr>
              <a:t>n).- Capacitación sobre nueva versión del sistema SISC</a:t>
            </a:r>
            <a:br>
              <a:rPr lang="es-HN" sz="1600" dirty="0">
                <a:solidFill>
                  <a:schemeClr val="tx1"/>
                </a:solidFill>
                <a:latin typeface="Arial" panose="020B0604020202020204" pitchFamily="34" charset="0"/>
                <a:cs typeface="Arial" panose="020B0604020202020204" pitchFamily="34" charset="0"/>
              </a:rPr>
            </a:br>
            <a:r>
              <a:rPr lang="es-HN" sz="1600" dirty="0">
                <a:solidFill>
                  <a:schemeClr val="tx1"/>
                </a:solidFill>
                <a:latin typeface="Arial" panose="020B0604020202020204" pitchFamily="34" charset="0"/>
                <a:cs typeface="Arial" panose="020B0604020202020204" pitchFamily="34" charset="0"/>
              </a:rPr>
              <a:t>ñ).- Capacitación sobre Legislación Laboral</a:t>
            </a:r>
            <a:br>
              <a:rPr lang="es-HN" sz="1600" dirty="0">
                <a:solidFill>
                  <a:schemeClr val="tx1"/>
                </a:solidFill>
                <a:latin typeface="Arial" panose="020B0604020202020204" pitchFamily="34" charset="0"/>
                <a:cs typeface="Arial" panose="020B0604020202020204" pitchFamily="34" charset="0"/>
              </a:rPr>
            </a:br>
            <a:r>
              <a:rPr lang="es-HN" sz="1600" dirty="0">
                <a:solidFill>
                  <a:schemeClr val="tx1"/>
                </a:solidFill>
                <a:latin typeface="Arial" panose="020B0604020202020204" pitchFamily="34" charset="0"/>
                <a:cs typeface="Arial" panose="020B0604020202020204" pitchFamily="34" charset="0"/>
              </a:rPr>
              <a:t>o) Capacitación Conocimiento y análisis de los Estados Financieros</a:t>
            </a:r>
            <a:br>
              <a:rPr lang="es-HN" sz="1600" dirty="0">
                <a:solidFill>
                  <a:schemeClr val="tx1"/>
                </a:solidFill>
                <a:latin typeface="Arial" panose="020B0604020202020204" pitchFamily="34" charset="0"/>
                <a:cs typeface="Arial" panose="020B0604020202020204" pitchFamily="34" charset="0"/>
              </a:rPr>
            </a:br>
            <a:r>
              <a:rPr lang="es-HN" sz="1600" dirty="0">
                <a:solidFill>
                  <a:schemeClr val="tx1"/>
                </a:solidFill>
                <a:latin typeface="Arial" panose="020B0604020202020204" pitchFamily="34" charset="0"/>
                <a:cs typeface="Arial" panose="020B0604020202020204" pitchFamily="34" charset="0"/>
              </a:rPr>
              <a:t>p).- Capacitación sobre Emprendedurismo.</a:t>
            </a:r>
            <a:br>
              <a:rPr lang="es-HN" sz="1600" dirty="0">
                <a:solidFill>
                  <a:schemeClr val="tx1"/>
                </a:solidFill>
                <a:latin typeface="Arial" panose="020B0604020202020204" pitchFamily="34" charset="0"/>
                <a:cs typeface="Arial" panose="020B0604020202020204" pitchFamily="34" charset="0"/>
              </a:rPr>
            </a:br>
            <a:r>
              <a:rPr lang="es-HN" sz="1600" dirty="0">
                <a:solidFill>
                  <a:schemeClr val="tx1"/>
                </a:solidFill>
                <a:latin typeface="Arial" panose="020B0604020202020204" pitchFamily="34" charset="0"/>
                <a:cs typeface="Arial" panose="020B0604020202020204" pitchFamily="34" charset="0"/>
              </a:rPr>
              <a:t>Q).- Capacitación en alianza con ASONHPLASA sobre temas de  toma de citologías, cáncer de mamas , Métodos Anticonceptivos</a:t>
            </a:r>
            <a:br>
              <a:rPr lang="es-HN" sz="1600" dirty="0">
                <a:solidFill>
                  <a:schemeClr val="tx1"/>
                </a:solidFill>
                <a:latin typeface="Arial" panose="020B0604020202020204" pitchFamily="34" charset="0"/>
                <a:cs typeface="Arial" panose="020B0604020202020204" pitchFamily="34" charset="0"/>
              </a:rPr>
            </a:br>
            <a:r>
              <a:rPr lang="es-HN" sz="1600" dirty="0">
                <a:solidFill>
                  <a:schemeClr val="tx1"/>
                </a:solidFill>
                <a:latin typeface="Arial" panose="020B0604020202020204" pitchFamily="34" charset="0"/>
                <a:cs typeface="Arial" panose="020B0604020202020204" pitchFamily="34" charset="0"/>
              </a:rPr>
              <a:t>r) .- Capacitación sobre siembra mantenimiento y control de enfermedades.</a:t>
            </a:r>
            <a:br>
              <a:rPr lang="es-HN" sz="1600" dirty="0">
                <a:solidFill>
                  <a:schemeClr val="tx1"/>
                </a:solidFill>
                <a:latin typeface="Arial" panose="020B0604020202020204" pitchFamily="34" charset="0"/>
                <a:cs typeface="Arial" panose="020B0604020202020204" pitchFamily="34" charset="0"/>
              </a:rPr>
            </a:br>
            <a:r>
              <a:rPr lang="es-HN" sz="1600" dirty="0">
                <a:solidFill>
                  <a:schemeClr val="tx1"/>
                </a:solidFill>
                <a:latin typeface="Arial" panose="020B0604020202020204" pitchFamily="34" charset="0"/>
                <a:cs typeface="Arial" panose="020B0604020202020204" pitchFamily="34" charset="0"/>
              </a:rPr>
              <a:t>S).- Capacitación sobre el manejo de las Normativas de la SAR</a:t>
            </a:r>
            <a:r>
              <a:rPr lang="es-HN" sz="1200" dirty="0">
                <a:solidFill>
                  <a:schemeClr val="tx1"/>
                </a:solidFill>
              </a:rPr>
              <a:t>.  </a:t>
            </a:r>
            <a:br>
              <a:rPr lang="es-HN" sz="1200" dirty="0">
                <a:solidFill>
                  <a:schemeClr val="tx1"/>
                </a:solidFill>
              </a:rPr>
            </a:br>
            <a:r>
              <a:rPr lang="es-HN" sz="1200" dirty="0">
                <a:solidFill>
                  <a:schemeClr val="tx1"/>
                </a:solidFill>
              </a:rPr>
              <a:t>  </a:t>
            </a:r>
            <a:r>
              <a:rPr lang="es-HN" sz="1600" dirty="0">
                <a:solidFill>
                  <a:srgbClr val="008000"/>
                </a:solidFill>
              </a:rPr>
              <a:t/>
            </a:r>
            <a:br>
              <a:rPr lang="es-HN" sz="1600" dirty="0">
                <a:solidFill>
                  <a:srgbClr val="008000"/>
                </a:solidFill>
              </a:rPr>
            </a:br>
            <a:endParaRPr lang="es-HN" sz="1600" dirty="0">
              <a:solidFill>
                <a:srgbClr val="008000"/>
              </a:solidFill>
            </a:endParaRPr>
          </a:p>
        </p:txBody>
      </p:sp>
      <p:pic>
        <p:nvPicPr>
          <p:cNvPr id="3" name="Imagen 2" descr="Logo Oscu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1168" y="293134"/>
            <a:ext cx="1584176" cy="1448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8611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666" y="240365"/>
            <a:ext cx="6741368" cy="8724123"/>
          </a:xfrm>
          <a:prstGeom prst="rect">
            <a:avLst/>
          </a:prstGeom>
        </p:spPr>
      </p:pic>
    </p:spTree>
    <p:extLst>
      <p:ext uri="{BB962C8B-B14F-4D97-AF65-F5344CB8AC3E}">
        <p14:creationId xmlns:p14="http://schemas.microsoft.com/office/powerpoint/2010/main" val="593891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6372"/>
            <a:ext cx="6697712" cy="8667628"/>
          </a:xfrm>
          <a:prstGeom prst="rect">
            <a:avLst/>
          </a:prstGeom>
        </p:spPr>
      </p:pic>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b="84077"/>
          <a:stretch/>
        </p:blipFill>
        <p:spPr>
          <a:xfrm>
            <a:off x="0" y="134471"/>
            <a:ext cx="6858000" cy="1413194"/>
          </a:xfrm>
          <a:prstGeom prst="rect">
            <a:avLst/>
          </a:prstGeom>
        </p:spPr>
      </p:pic>
    </p:spTree>
    <p:extLst>
      <p:ext uri="{BB962C8B-B14F-4D97-AF65-F5344CB8AC3E}">
        <p14:creationId xmlns:p14="http://schemas.microsoft.com/office/powerpoint/2010/main" val="40879399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42818" y="165964"/>
            <a:ext cx="6551425" cy="1414273"/>
          </a:xfrm>
          <a:prstGeom prst="rect">
            <a:avLst/>
          </a:prstGeom>
        </p:spPr>
      </p:pic>
      <p:pic>
        <p:nvPicPr>
          <p:cNvPr id="2" name="Imagen 1"/>
          <p:cNvPicPr>
            <a:picLocks noChangeAspect="1"/>
          </p:cNvPicPr>
          <p:nvPr/>
        </p:nvPicPr>
        <p:blipFill rotWithShape="1">
          <a:blip r:embed="rId3" cstate="print">
            <a:extLst>
              <a:ext uri="{28A0092B-C50C-407E-A947-70E740481C1C}">
                <a14:useLocalDpi xmlns:a14="http://schemas.microsoft.com/office/drawing/2010/main" val="0"/>
              </a:ext>
            </a:extLst>
          </a:blip>
          <a:srcRect l="-667" t="7482" r="667" b="11892"/>
          <a:stretch/>
        </p:blipFill>
        <p:spPr>
          <a:xfrm>
            <a:off x="0" y="1403647"/>
            <a:ext cx="6694243" cy="6984777"/>
          </a:xfrm>
          <a:prstGeom prst="rect">
            <a:avLst/>
          </a:prstGeom>
        </p:spPr>
      </p:pic>
    </p:spTree>
    <p:extLst>
      <p:ext uri="{BB962C8B-B14F-4D97-AF65-F5344CB8AC3E}">
        <p14:creationId xmlns:p14="http://schemas.microsoft.com/office/powerpoint/2010/main" val="954837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1"/>
          <p:cNvPicPr>
            <a:picLocks noGrp="1" noChangeAspect="1"/>
          </p:cNvPicPr>
          <p:nvPr>
            <p:ph/>
          </p:nvPr>
        </p:nvPicPr>
        <p:blipFill>
          <a:blip r:embed="rId3" cstate="print"/>
          <a:stretch>
            <a:fillRect/>
          </a:stretch>
        </p:blipFill>
        <p:spPr>
          <a:xfrm>
            <a:off x="362047" y="2700626"/>
            <a:ext cx="6172200" cy="3471862"/>
          </a:xfrm>
          <a:prstGeom prst="rect">
            <a:avLst/>
          </a:prstGeom>
          <a:ln>
            <a:noFill/>
          </a:ln>
          <a:effectLst>
            <a:softEdge rad="112500"/>
          </a:effectLst>
        </p:spPr>
      </p:pic>
      <p:pic>
        <p:nvPicPr>
          <p:cNvPr id="16387" name="8 Imagen" descr="E:\Logo Oscuro.png"/>
          <p:cNvPicPr>
            <a:picLocks noChangeAspect="1"/>
          </p:cNvPicPr>
          <p:nvPr/>
        </p:nvPicPr>
        <p:blipFill>
          <a:blip r:embed="rId4"/>
          <a:stretch>
            <a:fillRect/>
          </a:stretch>
        </p:blipFill>
        <p:spPr>
          <a:xfrm>
            <a:off x="4927600" y="187325"/>
            <a:ext cx="1930400" cy="1735138"/>
          </a:xfrm>
          <a:prstGeom prst="rect">
            <a:avLst/>
          </a:prstGeom>
          <a:noFill/>
          <a:ln w="9525">
            <a:noFill/>
          </a:ln>
        </p:spPr>
      </p:pic>
      <p:sp>
        <p:nvSpPr>
          <p:cNvPr id="16388" name="Rectángulo 4"/>
          <p:cNvSpPr/>
          <p:nvPr/>
        </p:nvSpPr>
        <p:spPr>
          <a:xfrm>
            <a:off x="409575" y="461121"/>
            <a:ext cx="4522788" cy="1569660"/>
          </a:xfrm>
          <a:prstGeom prst="rect">
            <a:avLst/>
          </a:prstGeom>
          <a:noFill/>
          <a:ln w="9525">
            <a:noFill/>
          </a:ln>
        </p:spPr>
        <p:txBody>
          <a:bodyPr>
            <a:spAutoFit/>
          </a:bodyPr>
          <a:lstStyle/>
          <a:p>
            <a:pPr algn="ctr" eaLnBrk="1" hangingPunct="1"/>
            <a:r>
              <a:rPr lang="es-ES_tradnl" altLang="x-none" sz="3200" dirty="0">
                <a:latin typeface="Microsoft Sans Serif" panose="020B0604020202020204" pitchFamily="34" charset="0"/>
                <a:ea typeface="Microsoft Yi Baiti" panose="03000500000000000000" pitchFamily="66" charset="0"/>
                <a:cs typeface="Microsoft Sans Serif" panose="020B0604020202020204" pitchFamily="34" charset="0"/>
              </a:rPr>
              <a:t>Cooperativa Mixta </a:t>
            </a:r>
          </a:p>
          <a:p>
            <a:pPr algn="ctr" eaLnBrk="1" hangingPunct="1"/>
            <a:r>
              <a:rPr lang="es-ES_tradnl" altLang="x-none" sz="3200" dirty="0">
                <a:latin typeface="Microsoft Sans Serif" panose="020B0604020202020204" pitchFamily="34" charset="0"/>
                <a:ea typeface="Microsoft Yi Baiti" panose="03000500000000000000" pitchFamily="66" charset="0"/>
                <a:cs typeface="Microsoft Sans Serif" panose="020B0604020202020204" pitchFamily="34" charset="0"/>
              </a:rPr>
              <a:t>Unidas Para Progresar Ltda.</a:t>
            </a:r>
            <a:endParaRPr sz="3200" dirty="0">
              <a:latin typeface="Microsoft Sans Serif" panose="020B0604020202020204" pitchFamily="34" charset="0"/>
              <a:ea typeface="Microsoft Yi Baiti" panose="03000500000000000000" pitchFamily="66" charset="0"/>
              <a:cs typeface="Microsoft Sans Serif" panose="020B0604020202020204" pitchFamily="34" charset="0"/>
            </a:endParaRPr>
          </a:p>
        </p:txBody>
      </p:sp>
      <p:sp>
        <p:nvSpPr>
          <p:cNvPr id="16389" name="CuadroTexto 3"/>
          <p:cNvSpPr txBox="1"/>
          <p:nvPr/>
        </p:nvSpPr>
        <p:spPr>
          <a:xfrm>
            <a:off x="-387424" y="2264321"/>
            <a:ext cx="4522787" cy="646331"/>
          </a:xfrm>
          <a:prstGeom prst="rect">
            <a:avLst/>
          </a:prstGeom>
          <a:noFill/>
          <a:ln w="9525">
            <a:noFill/>
          </a:ln>
        </p:spPr>
        <p:txBody>
          <a:bodyPr>
            <a:spAutoFit/>
          </a:bodyPr>
          <a:lstStyle/>
          <a:p>
            <a:pPr algn="ctr"/>
            <a:r>
              <a:rPr lang="es-HN" altLang="es-ES" sz="3600" dirty="0">
                <a:latin typeface="Microsoft Himalaya" panose="01010100010101010101" pitchFamily="2" charset="0"/>
                <a:ea typeface="Microsoft Himalaya" panose="01010100010101010101" pitchFamily="2" charset="0"/>
                <a:cs typeface="Microsoft Himalaya" panose="01010100010101010101" pitchFamily="2" charset="0"/>
              </a:rPr>
              <a:t>OFICINA PRINCIPAL</a:t>
            </a:r>
          </a:p>
        </p:txBody>
      </p:sp>
      <p:pic>
        <p:nvPicPr>
          <p:cNvPr id="16390" name="Imagen 7" descr="C:\Users\Lourdes\Documents\Ormiga - copia.png"/>
          <p:cNvPicPr>
            <a:picLocks noChangeAspect="1"/>
          </p:cNvPicPr>
          <p:nvPr/>
        </p:nvPicPr>
        <p:blipFill>
          <a:blip r:embed="rId5"/>
          <a:stretch>
            <a:fillRect/>
          </a:stretch>
        </p:blipFill>
        <p:spPr>
          <a:xfrm>
            <a:off x="5589240" y="6872288"/>
            <a:ext cx="1104900" cy="2171700"/>
          </a:xfrm>
          <a:prstGeom prst="rect">
            <a:avLst/>
          </a:prstGeom>
          <a:noFill/>
          <a:ln w="9525">
            <a:noFill/>
          </a:ln>
        </p:spPr>
      </p:pic>
      <p:sp>
        <p:nvSpPr>
          <p:cNvPr id="16391" name="CuadroTexto 5"/>
          <p:cNvSpPr txBox="1"/>
          <p:nvPr/>
        </p:nvSpPr>
        <p:spPr>
          <a:xfrm>
            <a:off x="409575" y="7972137"/>
            <a:ext cx="4311650" cy="831850"/>
          </a:xfrm>
          <a:prstGeom prst="rect">
            <a:avLst/>
          </a:prstGeom>
          <a:noFill/>
          <a:ln w="9525">
            <a:noFill/>
          </a:ln>
        </p:spPr>
        <p:txBody>
          <a:bodyPr>
            <a:spAutoFit/>
          </a:bodyPr>
          <a:lstStyle/>
          <a:p>
            <a:pPr algn="ctr"/>
            <a:r>
              <a:rPr lang="es-HN" altLang="es-ES" sz="2400" dirty="0">
                <a:latin typeface="Microsoft YaHei Light" panose="020B0502040204020203" pitchFamily="34" charset="-122"/>
                <a:ea typeface="Microsoft YaHei Light" panose="020B0502040204020203" pitchFamily="34" charset="-122"/>
              </a:rPr>
              <a:t>EL QUE AHORRA SIEMPRE TIENE</a:t>
            </a:r>
            <a:endParaRPr lang="es-ES" altLang="es-ES" sz="2400" dirty="0">
              <a:latin typeface="Microsoft YaHei Light" panose="020B0502040204020203" pitchFamily="34" charset="-122"/>
              <a:ea typeface="Microsoft YaHei Light" panose="020B0502040204020203" pitchFamily="34" charset="-122"/>
            </a:endParaRPr>
          </a:p>
        </p:txBody>
      </p:sp>
    </p:spTree>
  </p:cSld>
  <p:clrMapOvr>
    <a:masterClrMapping/>
  </p:clrMapOvr>
  <p:transition>
    <p:checker/>
    <p:sndAc>
      <p:stSnd loop="1">
        <p:snd r:embed="rId2" name="chimes.wav"/>
      </p:stSnd>
    </p:sndAc>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655" y="1047379"/>
            <a:ext cx="6335402" cy="7704856"/>
          </a:xfrm>
          <a:prstGeom prst="rect">
            <a:avLst/>
          </a:prstGeom>
        </p:spPr>
      </p:pic>
      <p:pic>
        <p:nvPicPr>
          <p:cNvPr id="3" name="Imagen 2"/>
          <p:cNvPicPr>
            <a:picLocks noChangeAspect="1"/>
          </p:cNvPicPr>
          <p:nvPr/>
        </p:nvPicPr>
        <p:blipFill>
          <a:blip r:embed="rId3"/>
          <a:stretch>
            <a:fillRect/>
          </a:stretch>
        </p:blipFill>
        <p:spPr>
          <a:xfrm>
            <a:off x="116632" y="216456"/>
            <a:ext cx="6551425" cy="1414273"/>
          </a:xfrm>
          <a:prstGeom prst="rect">
            <a:avLst/>
          </a:prstGeom>
        </p:spPr>
      </p:pic>
      <p:pic>
        <p:nvPicPr>
          <p:cNvPr id="5" name="Imagen 4"/>
          <p:cNvPicPr>
            <a:picLocks noChangeAspect="1"/>
          </p:cNvPicPr>
          <p:nvPr/>
        </p:nvPicPr>
        <p:blipFill rotWithShape="1">
          <a:blip r:embed="rId4"/>
          <a:srcRect t="90444"/>
          <a:stretch/>
        </p:blipFill>
        <p:spPr>
          <a:xfrm>
            <a:off x="260648" y="7327286"/>
            <a:ext cx="6409823" cy="1424949"/>
          </a:xfrm>
          <a:prstGeom prst="rect">
            <a:avLst/>
          </a:prstGeom>
        </p:spPr>
      </p:pic>
    </p:spTree>
    <p:extLst>
      <p:ext uri="{BB962C8B-B14F-4D97-AF65-F5344CB8AC3E}">
        <p14:creationId xmlns:p14="http://schemas.microsoft.com/office/powerpoint/2010/main" val="15228700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190" y="291750"/>
            <a:ext cx="6564129" cy="8494755"/>
          </a:xfrm>
          <a:prstGeom prst="rect">
            <a:avLst/>
          </a:prstGeom>
        </p:spPr>
      </p:pic>
      <p:pic>
        <p:nvPicPr>
          <p:cNvPr id="3" name="Imagen 2"/>
          <p:cNvPicPr>
            <a:picLocks noChangeAspect="1"/>
          </p:cNvPicPr>
          <p:nvPr/>
        </p:nvPicPr>
        <p:blipFill>
          <a:blip r:embed="rId3"/>
          <a:stretch>
            <a:fillRect/>
          </a:stretch>
        </p:blipFill>
        <p:spPr>
          <a:xfrm>
            <a:off x="264190" y="7164288"/>
            <a:ext cx="6553768" cy="1414395"/>
          </a:xfrm>
          <a:prstGeom prst="rect">
            <a:avLst/>
          </a:prstGeom>
        </p:spPr>
      </p:pic>
    </p:spTree>
    <p:extLst>
      <p:ext uri="{BB962C8B-B14F-4D97-AF65-F5344CB8AC3E}">
        <p14:creationId xmlns:p14="http://schemas.microsoft.com/office/powerpoint/2010/main" val="14227999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627" y="251520"/>
            <a:ext cx="6433698" cy="8325962"/>
          </a:xfrm>
          <a:prstGeom prst="rect">
            <a:avLst/>
          </a:prstGeom>
        </p:spPr>
      </p:pic>
      <p:pic>
        <p:nvPicPr>
          <p:cNvPr id="3" name="Imagen 2"/>
          <p:cNvPicPr>
            <a:picLocks noChangeAspect="1"/>
          </p:cNvPicPr>
          <p:nvPr/>
        </p:nvPicPr>
        <p:blipFill>
          <a:blip r:embed="rId3"/>
          <a:stretch>
            <a:fillRect/>
          </a:stretch>
        </p:blipFill>
        <p:spPr>
          <a:xfrm>
            <a:off x="152116" y="7163087"/>
            <a:ext cx="6553768" cy="1414395"/>
          </a:xfrm>
          <a:prstGeom prst="rect">
            <a:avLst/>
          </a:prstGeom>
        </p:spPr>
      </p:pic>
    </p:spTree>
    <p:extLst>
      <p:ext uri="{BB962C8B-B14F-4D97-AF65-F5344CB8AC3E}">
        <p14:creationId xmlns:p14="http://schemas.microsoft.com/office/powerpoint/2010/main" val="927401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p:nvPr>
        </p:nvSpPr>
        <p:spPr>
          <a:xfrm>
            <a:off x="342900" y="366719"/>
            <a:ext cx="6172200" cy="676889"/>
          </a:xfrm>
        </p:spPr>
        <p:txBody>
          <a:bodyPr>
            <a:normAutofit/>
          </a:bodyPr>
          <a:lstStyle/>
          <a:p>
            <a:pPr algn="ctr"/>
            <a:r>
              <a:rPr lang="es-HN" sz="1800" b="1" dirty="0">
                <a:solidFill>
                  <a:srgbClr val="008000"/>
                </a:solidFill>
              </a:rPr>
              <a:t>PRESUPUESTO AÑO </a:t>
            </a:r>
            <a:r>
              <a:rPr lang="es-HN" sz="1800" b="1" dirty="0" smtClean="0">
                <a:solidFill>
                  <a:srgbClr val="008000"/>
                </a:solidFill>
              </a:rPr>
              <a:t>2020</a:t>
            </a:r>
            <a:r>
              <a:rPr lang="es-HN" sz="1800" dirty="0" smtClean="0">
                <a:solidFill>
                  <a:srgbClr val="008000"/>
                </a:solidFill>
              </a:rPr>
              <a:t>.</a:t>
            </a:r>
            <a:endParaRPr lang="es-HN" sz="1800" dirty="0">
              <a:solidFill>
                <a:srgbClr val="008000"/>
              </a:solidFill>
            </a:endParaRPr>
          </a:p>
        </p:txBody>
      </p:sp>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l="12160" t="10243" r="16143" b="28197"/>
          <a:stretch/>
        </p:blipFill>
        <p:spPr>
          <a:xfrm>
            <a:off x="116632" y="1259632"/>
            <a:ext cx="6610334" cy="7344816"/>
          </a:xfrm>
          <a:prstGeom prst="rect">
            <a:avLst/>
          </a:prstGeom>
        </p:spPr>
      </p:pic>
    </p:spTree>
    <p:extLst>
      <p:ext uri="{BB962C8B-B14F-4D97-AF65-F5344CB8AC3E}">
        <p14:creationId xmlns:p14="http://schemas.microsoft.com/office/powerpoint/2010/main" val="4153675067"/>
      </p:ext>
    </p:extLst>
  </p:cSld>
  <p:clrMapOvr>
    <a:masterClrMapping/>
  </p:clrMapOvr>
  <p:transition>
    <p:checker/>
    <p:sndAc>
      <p:stSnd loop="1">
        <p:snd r:embed="rId2" name="chimes.wav"/>
      </p:stSnd>
    </p:sndAc>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p:nvPr>
        </p:nvPicPr>
        <p:blipFill rotWithShape="1">
          <a:blip r:embed="rId4" cstate="print">
            <a:extLst>
              <a:ext uri="{28A0092B-C50C-407E-A947-70E740481C1C}">
                <a14:useLocalDpi xmlns:a14="http://schemas.microsoft.com/office/drawing/2010/main" val="0"/>
              </a:ext>
            </a:extLst>
          </a:blip>
          <a:srcRect l="12627" t="19343" r="12117" b="48419"/>
          <a:stretch/>
        </p:blipFill>
        <p:spPr>
          <a:xfrm rot="16200000">
            <a:off x="-1164555" y="2149909"/>
            <a:ext cx="8467034" cy="5040560"/>
          </a:xfrm>
        </p:spPr>
      </p:pic>
    </p:spTree>
    <p:extLst>
      <p:ext uri="{BB962C8B-B14F-4D97-AF65-F5344CB8AC3E}">
        <p14:creationId xmlns:p14="http://schemas.microsoft.com/office/powerpoint/2010/main" val="3998638275"/>
      </p:ext>
    </p:extLst>
  </p:cSld>
  <p:clrMapOvr>
    <a:masterClrMapping/>
  </p:clrMapOvr>
  <p:transition>
    <p:checker/>
    <p:sndAc>
      <p:stSnd loop="1">
        <p:snd r:embed="rId3" name="chimes.wav"/>
      </p:stSnd>
    </p:sndAc>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p:nvPr>
        </p:nvSpPr>
        <p:spPr>
          <a:xfrm>
            <a:off x="464096" y="1"/>
            <a:ext cx="5773216" cy="539552"/>
          </a:xfrm>
        </p:spPr>
        <p:txBody>
          <a:bodyPr/>
          <a:lstStyle/>
          <a:p>
            <a:pPr algn="ctr"/>
            <a:r>
              <a:rPr lang="es-HN" b="1" dirty="0">
                <a:solidFill>
                  <a:srgbClr val="008000"/>
                </a:solidFill>
              </a:rPr>
              <a:t>EVALUACION PERLAS </a:t>
            </a:r>
            <a:r>
              <a:rPr lang="es-HN" b="1" dirty="0" smtClean="0">
                <a:solidFill>
                  <a:srgbClr val="008000"/>
                </a:solidFill>
              </a:rPr>
              <a:t>2019.</a:t>
            </a:r>
            <a:endParaRPr lang="es-HN" b="1" dirty="0">
              <a:solidFill>
                <a:srgbClr val="008000"/>
              </a:solidFill>
            </a:endParaRPr>
          </a:p>
        </p:txBody>
      </p:sp>
      <p:pic>
        <p:nvPicPr>
          <p:cNvPr id="3" name="Marcador de contenido 2"/>
          <p:cNvPicPr>
            <a:picLocks noChangeAspect="1"/>
          </p:cNvPicPr>
          <p:nvPr/>
        </p:nvPicPr>
        <p:blipFill>
          <a:blip r:embed="rId3"/>
          <a:stretch>
            <a:fillRect/>
          </a:stretch>
        </p:blipFill>
        <p:spPr>
          <a:xfrm>
            <a:off x="548427" y="683568"/>
            <a:ext cx="5747971" cy="8208912"/>
          </a:xfrm>
          <a:prstGeom prst="rect">
            <a:avLst/>
          </a:prstGeom>
        </p:spPr>
      </p:pic>
    </p:spTree>
    <p:extLst>
      <p:ext uri="{BB962C8B-B14F-4D97-AF65-F5344CB8AC3E}">
        <p14:creationId xmlns:p14="http://schemas.microsoft.com/office/powerpoint/2010/main" val="3261313712"/>
      </p:ext>
    </p:extLst>
  </p:cSld>
  <p:clrMapOvr>
    <a:masterClrMapping/>
  </p:clrMapOvr>
  <p:transition>
    <p:checker/>
    <p:sndAc>
      <p:stSnd loop="1">
        <p:snd r:embed="rId2" name="chimes.wav"/>
      </p:stSnd>
    </p:sndAc>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7" descr="C:\Users\Lourdes\Documents\Ormiga - copia.png"/>
          <p:cNvPicPr>
            <a:picLocks noChangeAspect="1"/>
          </p:cNvPicPr>
          <p:nvPr/>
        </p:nvPicPr>
        <p:blipFill>
          <a:blip r:embed="rId2"/>
          <a:stretch>
            <a:fillRect/>
          </a:stretch>
        </p:blipFill>
        <p:spPr>
          <a:xfrm>
            <a:off x="3933056" y="4283968"/>
            <a:ext cx="1868077" cy="3671737"/>
          </a:xfrm>
          <a:prstGeom prst="rect">
            <a:avLst/>
          </a:prstGeom>
          <a:noFill/>
          <a:ln w="9525">
            <a:noFill/>
          </a:ln>
        </p:spPr>
      </p:pic>
      <p:sp>
        <p:nvSpPr>
          <p:cNvPr id="2" name="Título 1"/>
          <p:cNvSpPr>
            <a:spLocks noGrp="1"/>
          </p:cNvSpPr>
          <p:nvPr>
            <p:ph type="title"/>
          </p:nvPr>
        </p:nvSpPr>
        <p:spPr>
          <a:xfrm>
            <a:off x="1124744" y="1475656"/>
            <a:ext cx="2016224" cy="720080"/>
          </a:xfrm>
        </p:spPr>
        <p:txBody>
          <a:bodyPr>
            <a:normAutofit/>
          </a:bodyPr>
          <a:lstStyle/>
          <a:p>
            <a:r>
              <a:rPr lang="es-HN" sz="3200" b="1" dirty="0" smtClean="0">
                <a:solidFill>
                  <a:schemeClr val="accent2">
                    <a:lumMod val="75000"/>
                  </a:schemeClr>
                </a:solidFill>
              </a:rPr>
              <a:t>ANEXOS.</a:t>
            </a:r>
            <a:endParaRPr lang="es-HN" sz="3200" b="1" u="sng" dirty="0">
              <a:solidFill>
                <a:schemeClr val="accent2">
                  <a:lumMod val="75000"/>
                </a:schemeClr>
              </a:solidFill>
              <a:latin typeface="Book Antiqua" panose="02040602050305030304" pitchFamily="18" charset="0"/>
            </a:endParaRPr>
          </a:p>
        </p:txBody>
      </p:sp>
      <p:pic>
        <p:nvPicPr>
          <p:cNvPr id="4" name="Imagen 2" descr="Logo Oscu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0808" y="2224614"/>
            <a:ext cx="2631241" cy="2405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8716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uadroTexto 1"/>
          <p:cNvSpPr txBox="1"/>
          <p:nvPr/>
        </p:nvSpPr>
        <p:spPr>
          <a:xfrm>
            <a:off x="1989138" y="539750"/>
            <a:ext cx="4535487" cy="369888"/>
          </a:xfrm>
          <a:prstGeom prst="rect">
            <a:avLst/>
          </a:prstGeom>
          <a:noFill/>
          <a:ln w="9525">
            <a:noFill/>
          </a:ln>
        </p:spPr>
        <p:txBody>
          <a:bodyPr>
            <a:spAutoFit/>
          </a:bodyPr>
          <a:lstStyle/>
          <a:p>
            <a:r>
              <a:rPr lang="es-HN" altLang="es-ES" dirty="0">
                <a:solidFill>
                  <a:srgbClr val="008000"/>
                </a:solidFill>
                <a:latin typeface="Times New Roman" panose="02020603050405020304" pitchFamily="18" charset="0"/>
              </a:rPr>
              <a:t>OFICINAS DE LA COOMUPL</a:t>
            </a:r>
            <a:endParaRPr lang="es-ES" altLang="es-ES" dirty="0">
              <a:solidFill>
                <a:srgbClr val="008000"/>
              </a:solidFill>
              <a:latin typeface="Times New Roman" panose="02020603050405020304" pitchFamily="18" charset="0"/>
            </a:endParaRPr>
          </a:p>
        </p:txBody>
      </p:sp>
      <p:sp>
        <p:nvSpPr>
          <p:cNvPr id="8" name="7 CuadroTexto"/>
          <p:cNvSpPr txBox="1"/>
          <p:nvPr/>
        </p:nvSpPr>
        <p:spPr>
          <a:xfrm>
            <a:off x="285750" y="3357563"/>
            <a:ext cx="2879725" cy="276225"/>
          </a:xfrm>
          <a:prstGeom prst="rect">
            <a:avLst/>
          </a:prstGeom>
          <a:noFill/>
        </p:spPr>
        <p:txBody>
          <a:bodyPr>
            <a:spAutoFit/>
          </a:bodyPr>
          <a:lstStyle/>
          <a:p>
            <a:pPr marR="0" defTabSz="914400">
              <a:buClrTx/>
              <a:buSzTx/>
              <a:buFontTx/>
              <a:buNone/>
              <a:defRPr/>
            </a:pPr>
            <a:r>
              <a:rPr kumimoji="1" lang="es-ES" sz="1200" kern="1200" cap="none" spc="0" normalizeH="0" baseline="0" noProof="0" dirty="0">
                <a:latin typeface="+mj-lt"/>
                <a:ea typeface="+mn-ea"/>
                <a:cs typeface="Arial" panose="020B0604020202020204" pitchFamily="34" charset="0"/>
              </a:rPr>
              <a:t>OFICINA DE FLORIDA DE OPATORO</a:t>
            </a:r>
          </a:p>
        </p:txBody>
      </p:sp>
      <p:sp>
        <p:nvSpPr>
          <p:cNvPr id="9" name="8 CuadroTexto"/>
          <p:cNvSpPr txBox="1"/>
          <p:nvPr/>
        </p:nvSpPr>
        <p:spPr>
          <a:xfrm>
            <a:off x="3644900" y="3371850"/>
            <a:ext cx="2879725" cy="276225"/>
          </a:xfrm>
          <a:prstGeom prst="rect">
            <a:avLst/>
          </a:prstGeom>
          <a:noFill/>
        </p:spPr>
        <p:txBody>
          <a:bodyPr>
            <a:spAutoFit/>
          </a:bodyPr>
          <a:lstStyle/>
          <a:p>
            <a:pPr marR="0" defTabSz="914400">
              <a:buClrTx/>
              <a:buSzTx/>
              <a:buFontTx/>
              <a:buNone/>
              <a:defRPr/>
            </a:pPr>
            <a:r>
              <a:rPr kumimoji="1" lang="es-ES" sz="1200" kern="1200" cap="none" spc="0" normalizeH="0" baseline="0" noProof="0" dirty="0">
                <a:latin typeface="+mj-lt"/>
                <a:ea typeface="+mn-ea"/>
                <a:cs typeface="Arial" panose="020B0604020202020204" pitchFamily="34" charset="0"/>
              </a:rPr>
              <a:t>OFICINA DE PLANES SANTA MARIA</a:t>
            </a:r>
          </a:p>
        </p:txBody>
      </p:sp>
      <p:sp>
        <p:nvSpPr>
          <p:cNvPr id="10" name="9 CuadroTexto"/>
          <p:cNvSpPr txBox="1"/>
          <p:nvPr/>
        </p:nvSpPr>
        <p:spPr>
          <a:xfrm>
            <a:off x="2095500" y="5867400"/>
            <a:ext cx="2879725" cy="277813"/>
          </a:xfrm>
          <a:prstGeom prst="rect">
            <a:avLst/>
          </a:prstGeom>
          <a:noFill/>
        </p:spPr>
        <p:txBody>
          <a:bodyPr>
            <a:spAutoFit/>
          </a:bodyPr>
          <a:lstStyle/>
          <a:p>
            <a:pPr marR="0" defTabSz="914400">
              <a:buClrTx/>
              <a:buSzTx/>
              <a:buFontTx/>
              <a:buNone/>
              <a:defRPr/>
            </a:pPr>
            <a:r>
              <a:rPr kumimoji="1" lang="es-ES" sz="1200" kern="1200" cap="none" spc="0" normalizeH="0" baseline="0" noProof="0" dirty="0">
                <a:latin typeface="+mj-lt"/>
                <a:ea typeface="+mn-ea"/>
                <a:cs typeface="Arial" panose="020B0604020202020204" pitchFamily="34" charset="0"/>
              </a:rPr>
              <a:t>OFICINA DE LA ESPERANZA INTIBUCA</a:t>
            </a:r>
          </a:p>
        </p:txBody>
      </p:sp>
      <p:sp>
        <p:nvSpPr>
          <p:cNvPr id="11" name="10 CuadroTexto"/>
          <p:cNvSpPr txBox="1"/>
          <p:nvPr/>
        </p:nvSpPr>
        <p:spPr>
          <a:xfrm>
            <a:off x="285750" y="8728075"/>
            <a:ext cx="2879725" cy="277813"/>
          </a:xfrm>
          <a:prstGeom prst="rect">
            <a:avLst/>
          </a:prstGeom>
          <a:noFill/>
        </p:spPr>
        <p:txBody>
          <a:bodyPr>
            <a:spAutoFit/>
          </a:bodyPr>
          <a:lstStyle/>
          <a:p>
            <a:pPr marR="0" defTabSz="914400">
              <a:buClrTx/>
              <a:buSzTx/>
              <a:buFontTx/>
              <a:buNone/>
              <a:defRPr/>
            </a:pPr>
            <a:r>
              <a:rPr kumimoji="1" lang="es-ES" sz="1200" kern="1200" cap="none" spc="0" normalizeH="0" baseline="0" noProof="0" dirty="0">
                <a:latin typeface="+mj-lt"/>
                <a:ea typeface="+mn-ea"/>
                <a:cs typeface="Arial" panose="020B0604020202020204" pitchFamily="34" charset="0"/>
              </a:rPr>
              <a:t>OFICINA SANTIAGO PURINGLA</a:t>
            </a:r>
          </a:p>
        </p:txBody>
      </p:sp>
      <p:sp>
        <p:nvSpPr>
          <p:cNvPr id="12" name="11 CuadroTexto"/>
          <p:cNvSpPr txBox="1"/>
          <p:nvPr/>
        </p:nvSpPr>
        <p:spPr>
          <a:xfrm>
            <a:off x="3644900" y="8728075"/>
            <a:ext cx="3213100" cy="277813"/>
          </a:xfrm>
          <a:prstGeom prst="rect">
            <a:avLst/>
          </a:prstGeom>
          <a:noFill/>
        </p:spPr>
        <p:txBody>
          <a:bodyPr>
            <a:spAutoFit/>
          </a:bodyPr>
          <a:lstStyle/>
          <a:p>
            <a:pPr marR="0" defTabSz="914400">
              <a:buClrTx/>
              <a:buSzTx/>
              <a:buFontTx/>
              <a:buNone/>
              <a:defRPr/>
            </a:pPr>
            <a:r>
              <a:rPr kumimoji="1" lang="es-ES" sz="1200" kern="1200" cap="none" spc="0" normalizeH="0" baseline="0" noProof="0" dirty="0">
                <a:latin typeface="+mj-lt"/>
                <a:ea typeface="+mn-ea"/>
                <a:cs typeface="Arial" panose="020B0604020202020204" pitchFamily="34" charset="0"/>
              </a:rPr>
              <a:t>OFICINA DE SAN ANTONIO DEL NORTE</a:t>
            </a:r>
          </a:p>
        </p:txBody>
      </p:sp>
      <p:pic>
        <p:nvPicPr>
          <p:cNvPr id="13" name="2 Imagen" descr="F:\IMG-20150715-WA0001.jpg"/>
          <p:cNvPicPr/>
          <p:nvPr/>
        </p:nvPicPr>
        <p:blipFill>
          <a:blip r:embed="rId2" cstate="print">
            <a:extLst/>
          </a:blip>
          <a:srcRect/>
          <a:stretch>
            <a:fillRect/>
          </a:stretch>
        </p:blipFill>
        <p:spPr bwMode="auto">
          <a:xfrm>
            <a:off x="338192" y="1024874"/>
            <a:ext cx="2880000" cy="1895005"/>
          </a:xfrm>
          <a:prstGeom prst="rect">
            <a:avLst/>
          </a:prstGeom>
          <a:ln>
            <a:noFill/>
          </a:ln>
          <a:effectLst>
            <a:softEdge rad="112500"/>
          </a:effectLst>
        </p:spPr>
      </p:pic>
      <p:pic>
        <p:nvPicPr>
          <p:cNvPr id="14" name="3 Imagen" descr="F:\IMG-20150714-WA0001.jpg"/>
          <p:cNvPicPr/>
          <p:nvPr/>
        </p:nvPicPr>
        <p:blipFill>
          <a:blip r:embed="rId3" cstate="print">
            <a:extLst/>
          </a:blip>
          <a:srcRect/>
          <a:stretch>
            <a:fillRect/>
          </a:stretch>
        </p:blipFill>
        <p:spPr bwMode="auto">
          <a:xfrm>
            <a:off x="3569445" y="1040399"/>
            <a:ext cx="2955180" cy="1831975"/>
          </a:xfrm>
          <a:prstGeom prst="rect">
            <a:avLst/>
          </a:prstGeom>
          <a:ln>
            <a:noFill/>
          </a:ln>
          <a:effectLst>
            <a:softEdge rad="112500"/>
          </a:effectLst>
        </p:spPr>
      </p:pic>
      <p:pic>
        <p:nvPicPr>
          <p:cNvPr id="15" name="Imagen 12"/>
          <p:cNvPicPr>
            <a:picLocks noChangeAspect="1"/>
          </p:cNvPicPr>
          <p:nvPr/>
        </p:nvPicPr>
        <p:blipFill rotWithShape="1">
          <a:blip r:embed="rId4">
            <a:extLst>
              <a:ext uri="{28A0092B-C50C-407E-A947-70E740481C1C}">
                <a14:useLocalDpi xmlns:a14="http://schemas.microsoft.com/office/drawing/2010/main" val="0"/>
              </a:ext>
            </a:extLst>
          </a:blip>
          <a:srcRect l="7791" t="9484" r="7701" b="8988"/>
          <a:stretch/>
        </p:blipFill>
        <p:spPr bwMode="auto">
          <a:xfrm>
            <a:off x="1556792" y="3867374"/>
            <a:ext cx="3544889" cy="1813664"/>
          </a:xfrm>
          <a:prstGeom prst="rect">
            <a:avLst/>
          </a:prstGeom>
          <a:ln>
            <a:noFill/>
          </a:ln>
          <a:effectLst>
            <a:softEdge rad="112500"/>
          </a:effectLst>
        </p:spPr>
        <p:style>
          <a:lnRef idx="2">
            <a:schemeClr val="dk1"/>
          </a:lnRef>
          <a:fillRef idx="1">
            <a:schemeClr val="lt1"/>
          </a:fillRef>
          <a:effectRef idx="0">
            <a:schemeClr val="dk1"/>
          </a:effectRef>
          <a:fontRef idx="minor">
            <a:schemeClr val="dk1"/>
          </a:fontRef>
        </p:style>
      </p:pic>
      <p:pic>
        <p:nvPicPr>
          <p:cNvPr id="16" name="Imagen 14"/>
          <p:cNvPicPr>
            <a:picLocks noChangeAspect="1"/>
          </p:cNvPicPr>
          <p:nvPr/>
        </p:nvPicPr>
        <p:blipFill rotWithShape="1">
          <a:blip r:embed="rId5">
            <a:extLst>
              <a:ext uri="{28A0092B-C50C-407E-A947-70E740481C1C}">
                <a14:useLocalDpi xmlns:a14="http://schemas.microsoft.com/office/drawing/2010/main" val="0"/>
              </a:ext>
            </a:extLst>
          </a:blip>
          <a:srcRect l="11850" t="17835" r="10951" b="16772"/>
          <a:stretch/>
        </p:blipFill>
        <p:spPr bwMode="auto">
          <a:xfrm>
            <a:off x="548679" y="6676038"/>
            <a:ext cx="2758820" cy="1640379"/>
          </a:xfrm>
          <a:prstGeom prst="rect">
            <a:avLst/>
          </a:prstGeom>
          <a:ln w="9525">
            <a:solidFill>
              <a:srgbClr val="000000"/>
            </a:solidFill>
            <a:miter lim="800000"/>
            <a:headEnd/>
            <a:tailEnd/>
          </a:ln>
          <a:effectLst>
            <a:softEdge rad="112500"/>
          </a:effectLst>
          <a:extLst>
            <a:ext uri="{909E8E84-426E-40DD-AFC4-6F175D3DCCD1}">
              <a14:hiddenFill xmlns:a14="http://schemas.microsoft.com/office/drawing/2010/main">
                <a:solidFill>
                  <a:srgbClr val="FFFFFF"/>
                </a:solidFill>
              </a14:hiddenFill>
            </a:ext>
          </a:extLst>
        </p:spPr>
      </p:pic>
      <p:pic>
        <p:nvPicPr>
          <p:cNvPr id="17" name="Imagen 15"/>
          <p:cNvPicPr>
            <a:picLocks noChangeAspect="1"/>
          </p:cNvPicPr>
          <p:nvPr/>
        </p:nvPicPr>
        <p:blipFill rotWithShape="1">
          <a:blip r:embed="rId6">
            <a:extLst>
              <a:ext uri="{28A0092B-C50C-407E-A947-70E740481C1C}">
                <a14:useLocalDpi xmlns:a14="http://schemas.microsoft.com/office/drawing/2010/main" val="0"/>
              </a:ext>
            </a:extLst>
          </a:blip>
          <a:srcRect l="7466" t="12831" r="8809" b="14477"/>
          <a:stretch/>
        </p:blipFill>
        <p:spPr bwMode="auto">
          <a:xfrm>
            <a:off x="3739011" y="6605811"/>
            <a:ext cx="2785614" cy="16385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ítulo 1"/>
          <p:cNvSpPr>
            <a:spLocks noGrp="1"/>
          </p:cNvSpPr>
          <p:nvPr>
            <p:ph type="title"/>
          </p:nvPr>
        </p:nvSpPr>
        <p:spPr>
          <a:xfrm>
            <a:off x="1457325" y="88900"/>
            <a:ext cx="3556000" cy="682625"/>
          </a:xfrm>
          <a:ln/>
        </p:spPr>
        <p:txBody>
          <a:bodyPr vert="horz" wrap="square" lIns="91440" tIns="45720" rIns="91440" bIns="45720" anchor="t">
            <a:normAutofit/>
          </a:bodyPr>
          <a:lstStyle/>
          <a:p>
            <a:pPr defTabSz="342900">
              <a:buNone/>
            </a:pPr>
            <a:r>
              <a:rPr lang="es-HN" altLang="es-ES" kern="1200" dirty="0">
                <a:solidFill>
                  <a:srgbClr val="008000"/>
                </a:solidFill>
                <a:latin typeface="+mj-lt"/>
                <a:ea typeface="+mj-ea"/>
                <a:cs typeface="+mj-cs"/>
              </a:rPr>
              <a:t>TALENTO HUMANO</a:t>
            </a:r>
            <a:endParaRPr lang="es-ES" altLang="es-ES" kern="1200" dirty="0">
              <a:solidFill>
                <a:srgbClr val="008000"/>
              </a:solidFill>
              <a:latin typeface="+mj-lt"/>
              <a:ea typeface="+mj-ea"/>
              <a:cs typeface="+mj-cs"/>
            </a:endParaRPr>
          </a:p>
        </p:txBody>
      </p:sp>
      <p:pic>
        <p:nvPicPr>
          <p:cNvPr id="13" name="Imagen 5"/>
          <p:cNvPicPr>
            <a:picLocks noChangeAspect="1"/>
          </p:cNvPicPr>
          <p:nvPr/>
        </p:nvPicPr>
        <p:blipFill rotWithShape="1">
          <a:blip r:embed="rId2">
            <a:extLst>
              <a:ext uri="{28A0092B-C50C-407E-A947-70E740481C1C}">
                <a14:useLocalDpi xmlns:a14="http://schemas.microsoft.com/office/drawing/2010/main" val="0"/>
              </a:ext>
            </a:extLst>
          </a:blip>
          <a:srcRect l="8374" t="10663" r="9918" b="9364"/>
          <a:stretch/>
        </p:blipFill>
        <p:spPr bwMode="auto">
          <a:xfrm>
            <a:off x="3248325" y="1436182"/>
            <a:ext cx="3358600" cy="2723189"/>
          </a:xfrm>
          <a:prstGeom prst="rect">
            <a:avLst/>
          </a:prstGeom>
          <a:ln>
            <a:solidFill>
              <a:schemeClr val="bg1"/>
            </a:solidFill>
          </a:ln>
          <a:effectLst>
            <a:innerShdw blurRad="114300">
              <a:prstClr val="black"/>
            </a:innerShdw>
            <a:softEdge rad="112500"/>
          </a:effectLst>
          <a:scene3d>
            <a:camera prst="orthographicFront"/>
            <a:lightRig rig="threePt" dir="t"/>
          </a:scene3d>
          <a:sp3d>
            <a:bevelT w="165100" prst="coolSlant"/>
          </a:sp3d>
        </p:spPr>
      </p:pic>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3449" y="5220072"/>
            <a:ext cx="3168352" cy="2376264"/>
          </a:xfrm>
          <a:prstGeom prst="rect">
            <a:avLst/>
          </a:prstGeom>
          <a:effectLst>
            <a:innerShdw blurRad="114300">
              <a:prstClr val="black"/>
            </a:innerShdw>
          </a:effectLst>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696" y="1344089"/>
            <a:ext cx="2304256" cy="3072342"/>
          </a:xfrm>
          <a:prstGeom prst="rect">
            <a:avLst/>
          </a:prstGeom>
          <a:effectLst>
            <a:innerShdw blurRad="114300">
              <a:prstClr val="black"/>
            </a:innerShdw>
          </a:effectLst>
        </p:spPr>
      </p:pic>
      <p:pic>
        <p:nvPicPr>
          <p:cNvPr id="4" name="Imagen 3"/>
          <p:cNvPicPr>
            <a:picLocks noChangeAspect="1"/>
          </p:cNvPicPr>
          <p:nvPr/>
        </p:nvPicPr>
        <p:blipFill rotWithShape="1">
          <a:blip r:embed="rId5" cstate="print">
            <a:extLst>
              <a:ext uri="{28A0092B-C50C-407E-A947-70E740481C1C}">
                <a14:useLocalDpi xmlns:a14="http://schemas.microsoft.com/office/drawing/2010/main" val="0"/>
              </a:ext>
            </a:extLst>
          </a:blip>
          <a:srcRect l="5763" t="9131" r="6516" b="3150"/>
          <a:stretch/>
        </p:blipFill>
        <p:spPr>
          <a:xfrm>
            <a:off x="656692" y="4824028"/>
            <a:ext cx="2376264" cy="3168352"/>
          </a:xfrm>
          <a:prstGeom prst="rect">
            <a:avLst/>
          </a:prstGeom>
          <a:effectLst>
            <a:innerShdw blurRad="114300">
              <a:prstClr val="black"/>
            </a:innerShdw>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p:nvPr>
        </p:nvSpPr>
        <p:spPr>
          <a:xfrm>
            <a:off x="1064734" y="389228"/>
            <a:ext cx="4454252" cy="1973033"/>
          </a:xfrm>
        </p:spPr>
        <p:txBody>
          <a:bodyPr>
            <a:normAutofit/>
          </a:bodyPr>
          <a:lstStyle/>
          <a:p>
            <a:pPr algn="ctr"/>
            <a:endParaRPr lang="es-HN" sz="1800" b="1" dirty="0">
              <a:solidFill>
                <a:srgbClr val="008000"/>
              </a:solidFill>
            </a:endParaRPr>
          </a:p>
          <a:p>
            <a:pPr algn="ctr"/>
            <a:endParaRPr lang="es-HN" sz="1800" b="1" dirty="0">
              <a:solidFill>
                <a:srgbClr val="008000"/>
              </a:solidFill>
            </a:endParaRPr>
          </a:p>
          <a:p>
            <a:pPr algn="ctr"/>
            <a:r>
              <a:rPr lang="es-HN" sz="1800" b="1" dirty="0" smtClean="0">
                <a:solidFill>
                  <a:srgbClr val="008000"/>
                </a:solidFill>
              </a:rPr>
              <a:t>TALENTO HUMANO</a:t>
            </a:r>
          </a:p>
          <a:p>
            <a:pPr algn="ctr"/>
            <a:endParaRPr lang="es-HN" sz="1800" b="1" dirty="0">
              <a:solidFill>
                <a:srgbClr val="008000"/>
              </a:solidFill>
            </a:endParaRPr>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720" y="1835696"/>
            <a:ext cx="1872207" cy="2496276"/>
          </a:xfrm>
          <a:prstGeom prst="rect">
            <a:avLst/>
          </a:prstGeom>
          <a:effectLst>
            <a:innerShdw blurRad="114300">
              <a:prstClr val="black"/>
            </a:innerShdw>
          </a:effectLst>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734" y="4734324"/>
            <a:ext cx="3712411" cy="2088232"/>
          </a:xfrm>
          <a:prstGeom prst="rect">
            <a:avLst/>
          </a:prstGeom>
          <a:effectLst>
            <a:innerShdw blurRad="114300">
              <a:prstClr val="black"/>
            </a:innerShdw>
          </a:effectLst>
        </p:spPr>
      </p:pic>
      <p:pic>
        <p:nvPicPr>
          <p:cNvPr id="5" name="Imagen 4"/>
          <p:cNvPicPr>
            <a:picLocks noChangeAspect="1"/>
          </p:cNvPicPr>
          <p:nvPr/>
        </p:nvPicPr>
        <p:blipFill rotWithShape="1">
          <a:blip r:embed="rId5" cstate="print">
            <a:extLst>
              <a:ext uri="{28A0092B-C50C-407E-A947-70E740481C1C}">
                <a14:useLocalDpi xmlns:a14="http://schemas.microsoft.com/office/drawing/2010/main" val="0"/>
              </a:ext>
            </a:extLst>
          </a:blip>
          <a:srcRect r="14116"/>
          <a:stretch/>
        </p:blipFill>
        <p:spPr>
          <a:xfrm rot="5400000">
            <a:off x="2846390" y="2281166"/>
            <a:ext cx="2496276" cy="1605337"/>
          </a:xfrm>
          <a:prstGeom prst="rect">
            <a:avLst/>
          </a:prstGeom>
          <a:effectLst>
            <a:innerShdw blurRad="114300">
              <a:prstClr val="black"/>
            </a:innerShdw>
          </a:effectLst>
        </p:spPr>
      </p:pic>
      <p:pic>
        <p:nvPicPr>
          <p:cNvPr id="6" name="Imagen 7" descr="C:\Users\Lourdes\Documents\Ormiga - copia.png"/>
          <p:cNvPicPr>
            <a:picLocks noChangeAspect="1"/>
          </p:cNvPicPr>
          <p:nvPr/>
        </p:nvPicPr>
        <p:blipFill>
          <a:blip r:embed="rId6"/>
          <a:stretch>
            <a:fillRect/>
          </a:stretch>
        </p:blipFill>
        <p:spPr>
          <a:xfrm>
            <a:off x="1443562" y="6267267"/>
            <a:ext cx="802522" cy="1577370"/>
          </a:xfrm>
          <a:prstGeom prst="rect">
            <a:avLst/>
          </a:prstGeom>
          <a:noFill/>
          <a:ln w="9525">
            <a:noFill/>
          </a:ln>
        </p:spPr>
      </p:pic>
      <p:pic>
        <p:nvPicPr>
          <p:cNvPr id="7" name="Picture 2" descr="BANER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04663" y="6993399"/>
            <a:ext cx="2472482" cy="806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0908459"/>
      </p:ext>
    </p:extLst>
  </p:cSld>
  <p:clrMapOvr>
    <a:masterClrMapping/>
  </p:clrMapOvr>
  <p:transition>
    <p:checker/>
    <p:sndAc>
      <p:stSnd loop="1">
        <p:snd r:embed="rId2" name="chimes.wav"/>
      </p:stSnd>
    </p:sndAc>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p:cNvSpPr>
          <p:nvPr>
            <p:ph idx="1"/>
          </p:nvPr>
        </p:nvSpPr>
        <p:spPr>
          <a:xfrm>
            <a:off x="915658" y="2411760"/>
            <a:ext cx="5249646" cy="6284912"/>
          </a:xfrm>
          <a:noFill/>
          <a:ln>
            <a:noFill/>
          </a:ln>
        </p:spPr>
        <p:txBody>
          <a:bodyPr vert="horz" wrap="square" lIns="91440" tIns="45720" rIns="91440" bIns="45720" anchor="t"/>
          <a:lstStyle/>
          <a:p>
            <a:pPr algn="just">
              <a:lnSpc>
                <a:spcPct val="80000"/>
              </a:lnSpc>
              <a:buNone/>
            </a:pPr>
            <a:endParaRPr lang="es-ES_tradnl" altLang="es-HN" sz="1400" b="1" dirty="0">
              <a:solidFill>
                <a:srgbClr val="008000"/>
              </a:solidFill>
              <a:latin typeface="Agency FB" panose="020B0503020202020204" pitchFamily="34" charset="0"/>
              <a:cs typeface="Times New Roman" panose="02020603050405020304" pitchFamily="18" charset="0"/>
            </a:endParaRPr>
          </a:p>
          <a:p>
            <a:pPr algn="just">
              <a:lnSpc>
                <a:spcPct val="80000"/>
              </a:lnSpc>
              <a:buNone/>
            </a:pPr>
            <a:r>
              <a:rPr lang="es-ES_tradnl" altLang="es-HN" sz="1400" b="1" dirty="0">
                <a:solidFill>
                  <a:srgbClr val="008000"/>
                </a:solidFill>
                <a:cs typeface="Arial" panose="020B0604020202020204" pitchFamily="34" charset="0"/>
              </a:rPr>
              <a:t>E</a:t>
            </a:r>
            <a:r>
              <a:rPr lang="es-ES_tradnl" altLang="es-HN" sz="1400" b="1" dirty="0">
                <a:solidFill>
                  <a:srgbClr val="000000"/>
                </a:solidFill>
                <a:cs typeface="Arial" panose="020B0604020202020204" pitchFamily="34" charset="0"/>
              </a:rPr>
              <a:t>levemos nuestro espíritu a </a:t>
            </a:r>
            <a:r>
              <a:rPr lang="es-ES_tradnl" altLang="es-HN" sz="1400" b="1" dirty="0">
                <a:solidFill>
                  <a:schemeClr val="accent4"/>
                </a:solidFill>
                <a:cs typeface="Arial" panose="020B0604020202020204" pitchFamily="34" charset="0"/>
              </a:rPr>
              <a:t>DIOS, </a:t>
            </a:r>
            <a:r>
              <a:rPr lang="es-ES_tradnl" altLang="es-HN" sz="1400" b="1" dirty="0">
                <a:solidFill>
                  <a:srgbClr val="000000"/>
                </a:solidFill>
                <a:cs typeface="Arial" panose="020B0604020202020204" pitchFamily="34" charset="0"/>
              </a:rPr>
              <a:t>que es fuente de bondad y ejemplo de justicia.</a:t>
            </a:r>
          </a:p>
          <a:p>
            <a:pPr algn="just">
              <a:lnSpc>
                <a:spcPct val="80000"/>
              </a:lnSpc>
              <a:buNone/>
            </a:pPr>
            <a:endParaRPr lang="es-ES_tradnl" altLang="es-HN" sz="1400" b="1" dirty="0">
              <a:solidFill>
                <a:srgbClr val="000000"/>
              </a:solidFill>
              <a:cs typeface="Arial" panose="020B0604020202020204" pitchFamily="34" charset="0"/>
            </a:endParaRPr>
          </a:p>
          <a:p>
            <a:pPr algn="just">
              <a:lnSpc>
                <a:spcPct val="80000"/>
              </a:lnSpc>
              <a:buNone/>
            </a:pPr>
            <a:endParaRPr lang="es-ES_tradnl" altLang="es-HN" sz="1400" b="1" dirty="0">
              <a:solidFill>
                <a:srgbClr val="008000"/>
              </a:solidFill>
              <a:cs typeface="Arial" panose="020B0604020202020204" pitchFamily="34" charset="0"/>
            </a:endParaRPr>
          </a:p>
          <a:p>
            <a:pPr algn="just">
              <a:lnSpc>
                <a:spcPct val="80000"/>
              </a:lnSpc>
              <a:buNone/>
            </a:pPr>
            <a:endParaRPr lang="es-ES_tradnl" altLang="es-HN" sz="1400" b="1" dirty="0">
              <a:solidFill>
                <a:srgbClr val="008000"/>
              </a:solidFill>
              <a:cs typeface="Arial" panose="020B0604020202020204" pitchFamily="34" charset="0"/>
            </a:endParaRPr>
          </a:p>
          <a:p>
            <a:pPr algn="just">
              <a:lnSpc>
                <a:spcPct val="80000"/>
              </a:lnSpc>
              <a:buNone/>
            </a:pPr>
            <a:r>
              <a:rPr lang="es-ES_tradnl" altLang="es-HN" sz="1400" b="1" dirty="0">
                <a:solidFill>
                  <a:srgbClr val="008000"/>
                </a:solidFill>
                <a:cs typeface="Arial" panose="020B0604020202020204" pitchFamily="34" charset="0"/>
              </a:rPr>
              <a:t>Q</a:t>
            </a:r>
            <a:r>
              <a:rPr lang="es-ES_tradnl" altLang="es-HN" sz="1400" b="1" dirty="0">
                <a:solidFill>
                  <a:srgbClr val="000000"/>
                </a:solidFill>
                <a:cs typeface="Arial" panose="020B0604020202020204" pitchFamily="34" charset="0"/>
              </a:rPr>
              <a:t>ue el encienda en nuestros corazones la sed de servir a nuestro prójimo, inspirados en los nobles principios del cooperativismo.</a:t>
            </a:r>
          </a:p>
          <a:p>
            <a:pPr algn="just">
              <a:lnSpc>
                <a:spcPct val="80000"/>
              </a:lnSpc>
              <a:buNone/>
            </a:pPr>
            <a:endParaRPr lang="es-ES_tradnl" altLang="es-HN" sz="1400" b="1" dirty="0">
              <a:solidFill>
                <a:srgbClr val="000000"/>
              </a:solidFill>
              <a:cs typeface="Arial" panose="020B0604020202020204" pitchFamily="34" charset="0"/>
            </a:endParaRPr>
          </a:p>
          <a:p>
            <a:pPr algn="just">
              <a:lnSpc>
                <a:spcPct val="80000"/>
              </a:lnSpc>
              <a:buNone/>
            </a:pPr>
            <a:endParaRPr lang="es-ES_tradnl" altLang="es-HN" sz="1400" b="1" dirty="0">
              <a:solidFill>
                <a:srgbClr val="008000"/>
              </a:solidFill>
              <a:cs typeface="Arial" panose="020B0604020202020204" pitchFamily="34" charset="0"/>
            </a:endParaRPr>
          </a:p>
          <a:p>
            <a:pPr algn="just">
              <a:lnSpc>
                <a:spcPct val="80000"/>
              </a:lnSpc>
              <a:buNone/>
            </a:pPr>
            <a:endParaRPr lang="es-ES_tradnl" altLang="es-HN" sz="1400" b="1" dirty="0">
              <a:solidFill>
                <a:srgbClr val="008000"/>
              </a:solidFill>
              <a:cs typeface="Arial" panose="020B0604020202020204" pitchFamily="34" charset="0"/>
            </a:endParaRPr>
          </a:p>
          <a:p>
            <a:pPr algn="just">
              <a:lnSpc>
                <a:spcPct val="80000"/>
              </a:lnSpc>
              <a:buNone/>
            </a:pPr>
            <a:r>
              <a:rPr lang="es-ES_tradnl" altLang="es-HN" sz="1400" b="1" dirty="0">
                <a:solidFill>
                  <a:srgbClr val="008000"/>
                </a:solidFill>
                <a:cs typeface="Arial" panose="020B0604020202020204" pitchFamily="34" charset="0"/>
              </a:rPr>
              <a:t>Q</a:t>
            </a:r>
            <a:r>
              <a:rPr lang="es-ES_tradnl" altLang="es-HN" sz="1400" b="1" dirty="0">
                <a:solidFill>
                  <a:srgbClr val="000000"/>
                </a:solidFill>
                <a:cs typeface="Arial" panose="020B0604020202020204" pitchFamily="34" charset="0"/>
              </a:rPr>
              <a:t>ue ilumine nuestro entendimiento y guíe nuestras decisiones exentas de egoísmo y espíritu de lucro, con el objeto de alcanzar la resolución de nuestros problemas económicos y sociales y los de nuestros hermanos, a fin de fomentar, conseguir y preservar la paz del mundo.</a:t>
            </a:r>
          </a:p>
          <a:p>
            <a:pPr algn="just">
              <a:lnSpc>
                <a:spcPct val="80000"/>
              </a:lnSpc>
              <a:buNone/>
            </a:pPr>
            <a:endParaRPr lang="es-ES_tradnl" altLang="es-HN" sz="1400" b="1" dirty="0">
              <a:solidFill>
                <a:srgbClr val="000000"/>
              </a:solidFill>
              <a:cs typeface="Arial" panose="020B0604020202020204" pitchFamily="34" charset="0"/>
            </a:endParaRPr>
          </a:p>
          <a:p>
            <a:pPr algn="just">
              <a:lnSpc>
                <a:spcPct val="80000"/>
              </a:lnSpc>
              <a:buNone/>
            </a:pPr>
            <a:endParaRPr lang="es-ES_tradnl" altLang="es-HN" sz="1400" b="1" dirty="0">
              <a:solidFill>
                <a:srgbClr val="000000"/>
              </a:solidFill>
              <a:cs typeface="Arial" panose="020B0604020202020204" pitchFamily="34" charset="0"/>
            </a:endParaRPr>
          </a:p>
          <a:p>
            <a:pPr algn="ctr">
              <a:lnSpc>
                <a:spcPct val="80000"/>
              </a:lnSpc>
              <a:buNone/>
            </a:pPr>
            <a:endParaRPr lang="es-ES" altLang="es-HN" sz="1400" b="1" dirty="0">
              <a:solidFill>
                <a:srgbClr val="000000"/>
              </a:solidFill>
              <a:cs typeface="Arial" panose="020B0604020202020204" pitchFamily="34" charset="0"/>
            </a:endParaRPr>
          </a:p>
          <a:p>
            <a:pPr algn="ctr">
              <a:lnSpc>
                <a:spcPct val="80000"/>
              </a:lnSpc>
              <a:buNone/>
            </a:pPr>
            <a:r>
              <a:rPr lang="es-ES" altLang="es-HN" sz="1400" b="1" dirty="0">
                <a:solidFill>
                  <a:srgbClr val="000000"/>
                </a:solidFill>
                <a:cs typeface="Arial" panose="020B0604020202020204" pitchFamily="34" charset="0"/>
              </a:rPr>
              <a:t>¡ASI SEA! .</a:t>
            </a:r>
            <a:endParaRPr lang="es-ES_tradnl" altLang="es-HN" sz="1400" b="1" dirty="0">
              <a:solidFill>
                <a:srgbClr val="000000"/>
              </a:solidFill>
              <a:cs typeface="Arial" panose="020B0604020202020204" pitchFamily="34" charset="0"/>
            </a:endParaRPr>
          </a:p>
          <a:p>
            <a:pPr algn="ctr">
              <a:lnSpc>
                <a:spcPct val="80000"/>
              </a:lnSpc>
              <a:buNone/>
            </a:pPr>
            <a:endParaRPr lang="es-ES" altLang="es-HN" sz="1600" b="1" dirty="0">
              <a:solidFill>
                <a:srgbClr val="000000"/>
              </a:solidFill>
              <a:latin typeface="Agency FB" panose="020B0503020202020204" pitchFamily="34" charset="0"/>
            </a:endParaRPr>
          </a:p>
        </p:txBody>
      </p:sp>
      <p:sp>
        <p:nvSpPr>
          <p:cNvPr id="17411" name="Rectangle 12"/>
          <p:cNvSpPr>
            <a:spLocks noChangeArrowheads="1"/>
          </p:cNvSpPr>
          <p:nvPr/>
        </p:nvSpPr>
        <p:spPr bwMode="auto">
          <a:xfrm>
            <a:off x="260350" y="952500"/>
            <a:ext cx="5562600" cy="954088"/>
          </a:xfrm>
          <a:prstGeom prst="rect">
            <a:avLst/>
          </a:prstGeom>
          <a:noFill/>
          <a:ln w="12700" cap="sq">
            <a:noFill/>
            <a:miter lim="800000"/>
            <a:headEnd type="none" w="sm" len="sm"/>
            <a:tailEnd type="none" w="sm" len="sm"/>
          </a:ln>
        </p:spPr>
        <p:txBody>
          <a:bodyPr lIns="91428" tIns="45714" rIns="91428" bIns="45714">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s-ES" sz="1800" b="0" i="0" u="none" strike="noStrike" kern="1200" cap="none" spc="0" normalizeH="0" baseline="0" noProof="0" dirty="0">
                <a:ln>
                  <a:noFill/>
                </a:ln>
                <a:solidFill>
                  <a:srgbClr val="008000"/>
                </a:solidFill>
                <a:effectLst/>
                <a:uLnTx/>
                <a:uFillTx/>
                <a:latin typeface="Agency FB" panose="020B0503020202020204" pitchFamily="34" charset="0"/>
                <a:ea typeface="+mn-ea"/>
                <a:cs typeface="Times New Roman" panose="02020603050405020304" pitchFamily="18" charset="0"/>
              </a:rPr>
              <a:t>  </a:t>
            </a:r>
            <a:r>
              <a:rPr kumimoji="0" lang="es-ES" sz="2800" b="0" i="0" u="none" strike="noStrike" kern="1200" cap="none" spc="0" normalizeH="0" baseline="0" noProof="0" dirty="0">
                <a:ln>
                  <a:noFill/>
                </a:ln>
                <a:solidFill>
                  <a:srgbClr val="008000"/>
                </a:solidFill>
                <a:effectLst>
                  <a:outerShdw blurRad="38100" dist="38100" dir="2700000" algn="tl">
                    <a:srgbClr val="000000">
                      <a:alpha val="43137"/>
                    </a:srgbClr>
                  </a:outerShdw>
                </a:effectLst>
                <a:uLnTx/>
                <a:uFillTx/>
                <a:latin typeface="Agency FB" panose="020B0503020202020204" pitchFamily="34" charset="0"/>
                <a:ea typeface="+mn-ea"/>
                <a:cs typeface="Times New Roman" panose="02020603050405020304" pitchFamily="18" charset="0"/>
              </a:rPr>
              <a:t>Invocación al </a:t>
            </a:r>
          </a:p>
          <a:p>
            <a:pPr marL="0" marR="0" lvl="0" indent="0" algn="ctr" defTabSz="914400" rtl="0" eaLnBrk="0" fontAlgn="base" latinLnBrk="0" hangingPunct="0">
              <a:lnSpc>
                <a:spcPct val="100000"/>
              </a:lnSpc>
              <a:spcBef>
                <a:spcPct val="0"/>
              </a:spcBef>
              <a:spcAft>
                <a:spcPct val="0"/>
              </a:spcAft>
              <a:buClrTx/>
              <a:buSzTx/>
              <a:buFontTx/>
              <a:buNone/>
              <a:defRPr/>
            </a:pPr>
            <a:r>
              <a:rPr kumimoji="0" lang="es-ES" sz="2800" b="0" i="0" u="none" strike="noStrike" kern="1200" cap="none" spc="0" normalizeH="0" baseline="0" noProof="0" dirty="0">
                <a:ln>
                  <a:noFill/>
                </a:ln>
                <a:solidFill>
                  <a:srgbClr val="008000"/>
                </a:solidFill>
                <a:effectLst>
                  <a:outerShdw blurRad="38100" dist="38100" dir="2700000" algn="tl">
                    <a:srgbClr val="000000">
                      <a:alpha val="43137"/>
                    </a:srgbClr>
                  </a:outerShdw>
                </a:effectLst>
                <a:uLnTx/>
                <a:uFillTx/>
                <a:latin typeface="Agency FB" panose="020B0503020202020204" pitchFamily="34" charset="0"/>
                <a:ea typeface="+mn-ea"/>
                <a:cs typeface="Times New Roman" panose="02020603050405020304" pitchFamily="18" charset="0"/>
              </a:rPr>
              <a:t>Movimiento Cooperativista</a:t>
            </a:r>
            <a:endParaRPr kumimoji="0" lang="es-ES" sz="2800" b="0" i="0" u="none" strike="noStrike" kern="1200" cap="none" spc="0" normalizeH="0" baseline="0" noProof="0" dirty="0">
              <a:ln>
                <a:noFill/>
              </a:ln>
              <a:solidFill>
                <a:srgbClr val="008000"/>
              </a:solidFill>
              <a:effectLst>
                <a:outerShdw blurRad="38100" dist="38100" dir="2700000" algn="tl">
                  <a:srgbClr val="000000">
                    <a:alpha val="43137"/>
                  </a:srgbClr>
                </a:outerShdw>
              </a:effectLst>
              <a:uLnTx/>
              <a:uFillTx/>
              <a:latin typeface="Agency FB" panose="020B0503020202020204" pitchFamily="34" charset="0"/>
              <a:ea typeface="+mn-ea"/>
            </a:endParaRPr>
          </a:p>
        </p:txBody>
      </p:sp>
      <p:pic>
        <p:nvPicPr>
          <p:cNvPr id="17412" name="4 Imagen" descr="E:\Logo Oscuro.png"/>
          <p:cNvPicPr>
            <a:picLocks noChangeAspect="1"/>
          </p:cNvPicPr>
          <p:nvPr/>
        </p:nvPicPr>
        <p:blipFill>
          <a:blip r:embed="rId3"/>
          <a:stretch>
            <a:fillRect/>
          </a:stretch>
        </p:blipFill>
        <p:spPr>
          <a:xfrm>
            <a:off x="4908550" y="263525"/>
            <a:ext cx="1828800" cy="1643063"/>
          </a:xfrm>
          <a:prstGeom prst="rect">
            <a:avLst/>
          </a:prstGeom>
          <a:noFill/>
          <a:ln w="9525">
            <a:noFill/>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contenido 9"/>
          <p:cNvPicPr>
            <a:picLocks noGrp="1" noChangeAspect="1"/>
          </p:cNvPicPr>
          <p:nvPr>
            <p:ph/>
          </p:nvPr>
        </p:nvPicPr>
        <p:blipFill>
          <a:blip r:embed="rId3"/>
          <a:stretch>
            <a:fillRect/>
          </a:stretch>
        </p:blipFill>
        <p:spPr>
          <a:xfrm rot="16200000">
            <a:off x="-970347" y="1885535"/>
            <a:ext cx="8814002" cy="5343902"/>
          </a:xfrm>
          <a:prstGeom prst="rect">
            <a:avLst/>
          </a:prstGeom>
        </p:spPr>
      </p:pic>
    </p:spTree>
    <p:extLst>
      <p:ext uri="{BB962C8B-B14F-4D97-AF65-F5344CB8AC3E}">
        <p14:creationId xmlns:p14="http://schemas.microsoft.com/office/powerpoint/2010/main" val="353377293"/>
      </p:ext>
    </p:extLst>
  </p:cSld>
  <p:clrMapOvr>
    <a:masterClrMapping/>
  </p:clrMapOvr>
  <p:transition>
    <p:checker/>
    <p:sndAc>
      <p:stSnd loop="1">
        <p:snd r:embed="rId2" name="chimes.wav"/>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p:cNvSpPr>
            <a:spLocks noChangeArrowheads="1"/>
          </p:cNvSpPr>
          <p:nvPr/>
        </p:nvSpPr>
        <p:spPr bwMode="auto">
          <a:xfrm>
            <a:off x="332656" y="857250"/>
            <a:ext cx="5178425" cy="415492"/>
          </a:xfrm>
          <a:prstGeom prst="rect">
            <a:avLst/>
          </a:prstGeom>
          <a:noFill/>
          <a:ln w="12700" cap="sq">
            <a:noFill/>
            <a:miter lim="800000"/>
            <a:headEnd type="none" w="sm" len="sm"/>
            <a:tailEnd type="none" w="sm" len="sm"/>
          </a:ln>
        </p:spPr>
        <p:txBody>
          <a:bodyPr lIns="91428" tIns="45714" rIns="91428" bIns="0">
            <a:spAutoFit/>
          </a:body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s-ES" sz="1200" b="0" i="0" u="none" strike="noStrike" kern="1200" cap="none" spc="0" normalizeH="0" baseline="0" noProof="0" dirty="0">
                <a:ln>
                  <a:noFill/>
                </a:ln>
                <a:solidFill>
                  <a:srgbClr val="008000"/>
                </a:solidFill>
                <a:effectLst/>
                <a:uLnTx/>
                <a:uFillTx/>
                <a:latin typeface="Comic Sans MS" panose="030F0702030302020204" pitchFamily="66" charset="0"/>
                <a:ea typeface="+mn-ea"/>
                <a:cs typeface="Times New Roman" panose="02020603050405020304" pitchFamily="18" charset="0"/>
              </a:rPr>
              <a:t> </a:t>
            </a:r>
          </a:p>
          <a:p>
            <a:pPr marL="0" marR="0" lvl="0" indent="0" algn="just" defTabSz="914400" rtl="0" eaLnBrk="0" fontAlgn="base" latinLnBrk="0" hangingPunct="0">
              <a:lnSpc>
                <a:spcPct val="100000"/>
              </a:lnSpc>
              <a:spcBef>
                <a:spcPct val="0"/>
              </a:spcBef>
              <a:spcAft>
                <a:spcPct val="0"/>
              </a:spcAft>
              <a:buClrTx/>
              <a:buSzTx/>
              <a:buFontTx/>
              <a:buNone/>
              <a:defRPr/>
            </a:pPr>
            <a:endParaRPr kumimoji="0" lang="es-ES" sz="1200" b="0" i="0" u="none" strike="noStrike" kern="1200" cap="none" spc="0" normalizeH="0" baseline="0" noProof="0" dirty="0">
              <a:ln>
                <a:noFill/>
              </a:ln>
              <a:solidFill>
                <a:srgbClr val="080808"/>
              </a:solidFill>
              <a:effectLst/>
              <a:uLnTx/>
              <a:uFillTx/>
              <a:latin typeface="Comic Sans MS" panose="030F0702030302020204" pitchFamily="66" charset="0"/>
              <a:ea typeface="+mn-ea"/>
              <a:cs typeface="+mn-cs"/>
            </a:endParaRPr>
          </a:p>
        </p:txBody>
      </p:sp>
      <p:sp>
        <p:nvSpPr>
          <p:cNvPr id="5" name="Rectangle 12"/>
          <p:cNvSpPr>
            <a:spLocks noChangeArrowheads="1"/>
          </p:cNvSpPr>
          <p:nvPr/>
        </p:nvSpPr>
        <p:spPr bwMode="auto">
          <a:xfrm>
            <a:off x="596900" y="149225"/>
            <a:ext cx="5562600" cy="446088"/>
          </a:xfrm>
          <a:prstGeom prst="rect">
            <a:avLst/>
          </a:prstGeom>
          <a:noFill/>
          <a:ln w="12700" cap="sq">
            <a:noFill/>
            <a:miter lim="800000"/>
            <a:headEnd type="none" w="sm" len="sm"/>
            <a:tailEnd type="none" w="sm" len="sm"/>
          </a:ln>
        </p:spPr>
        <p:txBody>
          <a:bodyPr lIns="91428" tIns="45714" rIns="91428" bIns="45714">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s-ES" sz="2300" b="1" i="0" u="none" strike="noStrike" kern="1200" cap="none" spc="0" normalizeH="0" baseline="0" noProof="0" dirty="0">
                <a:ln>
                  <a:noFill/>
                </a:ln>
                <a:solidFill>
                  <a:srgbClr val="008000"/>
                </a:solidFill>
                <a:effectLst/>
                <a:uLnTx/>
                <a:uFillTx/>
                <a:latin typeface="Agency FB" panose="020B0503020202020204" pitchFamily="34" charset="0"/>
                <a:ea typeface="+mn-ea"/>
                <a:cs typeface="Times New Roman" panose="02020603050405020304" pitchFamily="18" charset="0"/>
              </a:rPr>
              <a:t>ACUERDO ESPECIAL </a:t>
            </a:r>
            <a:endParaRPr kumimoji="0" lang="es-ES" sz="2300" b="1" i="0" u="none" strike="noStrike" kern="1200" cap="none" spc="0" normalizeH="0" baseline="0" noProof="0" dirty="0">
              <a:ln>
                <a:noFill/>
              </a:ln>
              <a:solidFill>
                <a:srgbClr val="008000"/>
              </a:solidFill>
              <a:effectLst>
                <a:outerShdw blurRad="38100" dist="38100" dir="2700000" algn="tl">
                  <a:srgbClr val="000000">
                    <a:alpha val="43137"/>
                  </a:srgbClr>
                </a:outerShdw>
              </a:effectLst>
              <a:uLnTx/>
              <a:uFillTx/>
              <a:latin typeface="Agency FB" panose="020B0503020202020204" pitchFamily="34" charset="0"/>
              <a:ea typeface="+mn-ea"/>
            </a:endParaRPr>
          </a:p>
        </p:txBody>
      </p:sp>
      <p:sp>
        <p:nvSpPr>
          <p:cNvPr id="4" name="Rectangle 5">
            <a:extLst>
              <a:ext uri="{FF2B5EF4-FFF2-40B4-BE49-F238E27FC236}">
                <a16:creationId xmlns="" xmlns:a16="http://schemas.microsoft.com/office/drawing/2014/main" id="{38EF7FC7-A425-45F7-9940-EE248E59BA8D}"/>
              </a:ext>
            </a:extLst>
          </p:cNvPr>
          <p:cNvSpPr>
            <a:spLocks noChangeArrowheads="1"/>
          </p:cNvSpPr>
          <p:nvPr/>
        </p:nvSpPr>
        <p:spPr bwMode="auto">
          <a:xfrm>
            <a:off x="485056" y="1009650"/>
            <a:ext cx="5178425" cy="8356128"/>
          </a:xfrm>
          <a:prstGeom prst="rect">
            <a:avLst/>
          </a:prstGeom>
          <a:noFill/>
          <a:ln w="12700" cap="sq">
            <a:noFill/>
            <a:miter lim="800000"/>
            <a:headEnd type="none" w="sm" len="sm"/>
            <a:tailEnd type="none" w="sm" len="sm"/>
          </a:ln>
        </p:spPr>
        <p:txBody>
          <a:bodyPr lIns="91428" tIns="45714" rIns="91428" bIns="0">
            <a:spAutoFit/>
          </a:bodyPr>
          <a:lstStyle/>
          <a:p>
            <a:pPr algn="just">
              <a:defRPr/>
            </a:pPr>
            <a:r>
              <a:rPr lang="es-ES" sz="1400" dirty="0">
                <a:solidFill>
                  <a:srgbClr val="080808"/>
                </a:solidFill>
                <a:latin typeface="Trebuchet MS"/>
                <a:ea typeface="+mn-ea"/>
                <a:cs typeface="Arial" panose="020B0604020202020204" pitchFamily="34" charset="0"/>
              </a:rPr>
              <a:t>CONSIDERANDO:</a:t>
            </a:r>
            <a:r>
              <a:rPr lang="es-ES" sz="1400" b="0" dirty="0">
                <a:solidFill>
                  <a:srgbClr val="080808"/>
                </a:solidFill>
                <a:latin typeface="Trebuchet MS"/>
                <a:ea typeface="+mn-ea"/>
                <a:cs typeface="Arial" panose="020B0604020202020204" pitchFamily="34" charset="0"/>
              </a:rPr>
              <a:t>  Que nuestra Cooperativa siempre resalta con mucho orgullo las virtudes morales, ciudadanas y espíritu de servicio de las mujeres de nuestra organización y en especial las que han sobresalido dentro del Movimiento Cooperativo y en el desarrollo de la </a:t>
            </a:r>
            <a:r>
              <a:rPr lang="es-ES" sz="1400" dirty="0">
                <a:solidFill>
                  <a:srgbClr val="080808"/>
                </a:solidFill>
                <a:latin typeface="Trebuchet MS"/>
                <a:ea typeface="+mn-ea"/>
                <a:cs typeface="Arial" panose="020B0604020202020204" pitchFamily="34" charset="0"/>
              </a:rPr>
              <a:t>COOPERATIVA MIXTA UNIDAS PARA PROGRESAR LIMITADA</a:t>
            </a:r>
            <a:r>
              <a:rPr lang="es-ES" sz="1400" b="0" dirty="0">
                <a:solidFill>
                  <a:srgbClr val="080808"/>
                </a:solidFill>
                <a:latin typeface="Trebuchet MS"/>
                <a:ea typeface="+mn-ea"/>
                <a:cs typeface="Arial" panose="020B0604020202020204" pitchFamily="34" charset="0"/>
              </a:rPr>
              <a:t>.</a:t>
            </a:r>
          </a:p>
          <a:p>
            <a:pPr algn="just">
              <a:defRPr/>
            </a:pPr>
            <a:r>
              <a:rPr lang="es-ES" sz="1400" b="0" dirty="0">
                <a:solidFill>
                  <a:srgbClr val="080808"/>
                </a:solidFill>
                <a:latin typeface="Trebuchet MS"/>
                <a:ea typeface="+mn-ea"/>
                <a:cs typeface="Arial" panose="020B0604020202020204" pitchFamily="34" charset="0"/>
              </a:rPr>
              <a:t> </a:t>
            </a:r>
          </a:p>
          <a:p>
            <a:pPr algn="just">
              <a:defRPr/>
            </a:pPr>
            <a:r>
              <a:rPr lang="es-ES" sz="1400" dirty="0">
                <a:solidFill>
                  <a:srgbClr val="080808"/>
                </a:solidFill>
                <a:latin typeface="Trebuchet MS"/>
                <a:ea typeface="+mn-ea"/>
                <a:cs typeface="Arial" panose="020B0604020202020204" pitchFamily="34" charset="0"/>
              </a:rPr>
              <a:t>CONSIDERANDO:</a:t>
            </a:r>
            <a:r>
              <a:rPr lang="es-ES" sz="1400" b="0" dirty="0">
                <a:solidFill>
                  <a:srgbClr val="080808"/>
                </a:solidFill>
                <a:latin typeface="Trebuchet MS"/>
                <a:ea typeface="+mn-ea"/>
                <a:cs typeface="Arial" panose="020B0604020202020204" pitchFamily="34" charset="0"/>
              </a:rPr>
              <a:t> Que en Sesión de la Junta Directiva, con punto Acta </a:t>
            </a:r>
            <a:r>
              <a:rPr lang="es-ES" sz="1400" b="0" dirty="0" err="1">
                <a:solidFill>
                  <a:srgbClr val="080808"/>
                </a:solidFill>
                <a:latin typeface="Trebuchet MS"/>
                <a:ea typeface="+mn-ea"/>
                <a:cs typeface="Arial" panose="020B0604020202020204" pitchFamily="34" charset="0"/>
              </a:rPr>
              <a:t>Nª</a:t>
            </a:r>
            <a:r>
              <a:rPr lang="es-ES" sz="1400" b="0" dirty="0">
                <a:solidFill>
                  <a:srgbClr val="080808"/>
                </a:solidFill>
                <a:latin typeface="Trebuchet MS"/>
                <a:ea typeface="+mn-ea"/>
                <a:cs typeface="Arial" panose="020B0604020202020204" pitchFamily="34" charset="0"/>
              </a:rPr>
              <a:t> 325  del 23 de enero  del 2,020 se acordó nombrar a la Señora</a:t>
            </a:r>
            <a:r>
              <a:rPr lang="es-ES" sz="1400" dirty="0">
                <a:solidFill>
                  <a:srgbClr val="080808"/>
                </a:solidFill>
                <a:latin typeface="Trebuchet MS"/>
                <a:ea typeface="+mn-ea"/>
                <a:cs typeface="Arial" panose="020B0604020202020204" pitchFamily="34" charset="0"/>
              </a:rPr>
              <a:t> “ LIDIA ESTELA RODRIGUEZ LOPEZ” </a:t>
            </a:r>
            <a:r>
              <a:rPr lang="es-ES" sz="1400" b="0" dirty="0">
                <a:solidFill>
                  <a:srgbClr val="080808"/>
                </a:solidFill>
                <a:latin typeface="Trebuchet MS"/>
                <a:ea typeface="+mn-ea"/>
                <a:cs typeface="Arial" panose="020B0604020202020204" pitchFamily="34" charset="0"/>
              </a:rPr>
              <a:t>, por ser una socia  que ha demostrado una alta fidelidad y responsabilidad  frente a su cooperativa .</a:t>
            </a:r>
          </a:p>
          <a:p>
            <a:pPr algn="just">
              <a:defRPr/>
            </a:pPr>
            <a:endParaRPr lang="es-ES" sz="1400" b="0" dirty="0">
              <a:solidFill>
                <a:srgbClr val="080808"/>
              </a:solidFill>
              <a:latin typeface="Trebuchet MS"/>
              <a:ea typeface="+mn-ea"/>
              <a:cs typeface="Arial" panose="020B0604020202020204" pitchFamily="34" charset="0"/>
            </a:endParaRPr>
          </a:p>
          <a:p>
            <a:pPr algn="just">
              <a:defRPr/>
            </a:pPr>
            <a:r>
              <a:rPr lang="es-ES" sz="1400" dirty="0">
                <a:solidFill>
                  <a:srgbClr val="080808"/>
                </a:solidFill>
                <a:latin typeface="Trebuchet MS"/>
                <a:ea typeface="+mn-ea"/>
                <a:cs typeface="Arial" panose="020B0604020202020204" pitchFamily="34" charset="0"/>
              </a:rPr>
              <a:t>CONSIDERANDO:</a:t>
            </a:r>
            <a:r>
              <a:rPr lang="es-ES" sz="1400" b="0" dirty="0">
                <a:solidFill>
                  <a:srgbClr val="080808"/>
                </a:solidFill>
                <a:latin typeface="Trebuchet MS"/>
                <a:ea typeface="+mn-ea"/>
                <a:cs typeface="Arial" panose="020B0604020202020204" pitchFamily="34" charset="0"/>
              </a:rPr>
              <a:t> Que la Sra</a:t>
            </a:r>
            <a:r>
              <a:rPr lang="es-ES" sz="1400" dirty="0">
                <a:solidFill>
                  <a:srgbClr val="080808"/>
                </a:solidFill>
                <a:latin typeface="Trebuchet MS"/>
                <a:ea typeface="+mn-ea"/>
                <a:cs typeface="Arial" panose="020B0604020202020204" pitchFamily="34" charset="0"/>
              </a:rPr>
              <a:t>. LIDIA ESTELA RODRIGUEZ LOPEZ</a:t>
            </a:r>
            <a:r>
              <a:rPr lang="es-ES" sz="1400" b="0" dirty="0">
                <a:solidFill>
                  <a:srgbClr val="080808"/>
                </a:solidFill>
                <a:latin typeface="Trebuchet MS"/>
                <a:ea typeface="+mn-ea"/>
                <a:cs typeface="Arial" panose="020B0604020202020204" pitchFamily="34" charset="0"/>
              </a:rPr>
              <a:t>, en el proceso de selección resultó ser la afiliada que reúne los requisitos para tan honroso nombramiento.</a:t>
            </a:r>
          </a:p>
          <a:p>
            <a:pPr algn="just">
              <a:defRPr/>
            </a:pPr>
            <a:r>
              <a:rPr lang="es-ES" sz="1400" b="0" dirty="0">
                <a:solidFill>
                  <a:srgbClr val="080808"/>
                </a:solidFill>
                <a:latin typeface="Trebuchet MS"/>
                <a:ea typeface="+mn-ea"/>
                <a:cs typeface="Arial" panose="020B0604020202020204" pitchFamily="34" charset="0"/>
              </a:rPr>
              <a:t> </a:t>
            </a:r>
          </a:p>
          <a:p>
            <a:pPr algn="just">
              <a:defRPr/>
            </a:pPr>
            <a:r>
              <a:rPr lang="es-ES" sz="1400" dirty="0">
                <a:solidFill>
                  <a:srgbClr val="080808"/>
                </a:solidFill>
                <a:latin typeface="Trebuchet MS"/>
                <a:ea typeface="+mn-ea"/>
                <a:cs typeface="Arial" panose="020B0604020202020204" pitchFamily="34" charset="0"/>
              </a:rPr>
              <a:t>POR TANTO LA JUNTA  DIRECTIVA.  ACUERDA:</a:t>
            </a:r>
          </a:p>
          <a:p>
            <a:pPr algn="just">
              <a:defRPr/>
            </a:pPr>
            <a:r>
              <a:rPr lang="es-ES" sz="1400" b="0" dirty="0">
                <a:solidFill>
                  <a:srgbClr val="080808"/>
                </a:solidFill>
                <a:latin typeface="Trebuchet MS"/>
                <a:ea typeface="+mn-ea"/>
                <a:cs typeface="Arial" panose="020B0604020202020204" pitchFamily="34" charset="0"/>
              </a:rPr>
              <a:t> </a:t>
            </a:r>
          </a:p>
          <a:p>
            <a:pPr algn="just">
              <a:defRPr/>
            </a:pPr>
            <a:r>
              <a:rPr lang="es-ES" sz="1400" dirty="0">
                <a:solidFill>
                  <a:srgbClr val="080808"/>
                </a:solidFill>
                <a:latin typeface="Trebuchet MS"/>
                <a:ea typeface="+mn-ea"/>
                <a:cs typeface="Arial" panose="020B0604020202020204" pitchFamily="34" charset="0"/>
              </a:rPr>
              <a:t>PRIMERO:</a:t>
            </a:r>
            <a:r>
              <a:rPr lang="es-ES" sz="1400" b="0" dirty="0">
                <a:solidFill>
                  <a:srgbClr val="080808"/>
                </a:solidFill>
                <a:latin typeface="Trebuchet MS"/>
                <a:ea typeface="+mn-ea"/>
                <a:cs typeface="Arial" panose="020B0604020202020204" pitchFamily="34" charset="0"/>
              </a:rPr>
              <a:t> Designar con el nombre de</a:t>
            </a:r>
            <a:r>
              <a:rPr lang="es-ES" sz="1400" dirty="0">
                <a:solidFill>
                  <a:srgbClr val="080808"/>
                </a:solidFill>
                <a:latin typeface="Trebuchet MS"/>
                <a:ea typeface="+mn-ea"/>
                <a:cs typeface="Arial" panose="020B0604020202020204" pitchFamily="34" charset="0"/>
              </a:rPr>
              <a:t>  “LIDIA ESTELA RODRIGUEZ LOPEZ”. </a:t>
            </a:r>
            <a:r>
              <a:rPr lang="es-ES" sz="1400" b="0" dirty="0">
                <a:solidFill>
                  <a:srgbClr val="080808"/>
                </a:solidFill>
                <a:latin typeface="Trebuchet MS"/>
                <a:ea typeface="+mn-ea"/>
                <a:cs typeface="Arial" panose="020B0604020202020204" pitchFamily="34" charset="0"/>
              </a:rPr>
              <a:t> a la </a:t>
            </a:r>
            <a:r>
              <a:rPr lang="es-ES" sz="1400" dirty="0">
                <a:solidFill>
                  <a:srgbClr val="080808"/>
                </a:solidFill>
                <a:latin typeface="Trebuchet MS"/>
                <a:ea typeface="+mn-ea"/>
                <a:cs typeface="Arial" panose="020B0604020202020204" pitchFamily="34" charset="0"/>
              </a:rPr>
              <a:t>XXV </a:t>
            </a:r>
            <a:r>
              <a:rPr lang="es-ES" sz="1400" b="0" dirty="0">
                <a:solidFill>
                  <a:srgbClr val="080808"/>
                </a:solidFill>
                <a:latin typeface="Trebuchet MS"/>
                <a:ea typeface="+mn-ea"/>
                <a:cs typeface="Arial" panose="020B0604020202020204" pitchFamily="34" charset="0"/>
              </a:rPr>
              <a:t>Asamblea General Ordinaria de la Cooperativa Mixta Unidas Para Progresar Limitada.</a:t>
            </a:r>
          </a:p>
          <a:p>
            <a:pPr algn="just">
              <a:defRPr/>
            </a:pPr>
            <a:r>
              <a:rPr lang="es-ES" sz="1400" b="0" dirty="0">
                <a:solidFill>
                  <a:srgbClr val="080808"/>
                </a:solidFill>
                <a:latin typeface="Trebuchet MS"/>
                <a:ea typeface="+mn-ea"/>
                <a:cs typeface="Arial" panose="020B0604020202020204" pitchFamily="34" charset="0"/>
              </a:rPr>
              <a:t> </a:t>
            </a:r>
          </a:p>
          <a:p>
            <a:pPr algn="just">
              <a:defRPr/>
            </a:pPr>
            <a:endParaRPr lang="es-ES" sz="1400" dirty="0">
              <a:solidFill>
                <a:srgbClr val="080808"/>
              </a:solidFill>
              <a:latin typeface="Trebuchet MS"/>
              <a:ea typeface="+mn-ea"/>
              <a:cs typeface="Arial" panose="020B0604020202020204" pitchFamily="34" charset="0"/>
            </a:endParaRPr>
          </a:p>
          <a:p>
            <a:pPr algn="just">
              <a:defRPr/>
            </a:pPr>
            <a:r>
              <a:rPr lang="es-ES" sz="1400" dirty="0">
                <a:solidFill>
                  <a:srgbClr val="080808"/>
                </a:solidFill>
                <a:latin typeface="Trebuchet MS"/>
                <a:ea typeface="+mn-ea"/>
                <a:cs typeface="Arial" panose="020B0604020202020204" pitchFamily="34" charset="0"/>
              </a:rPr>
              <a:t>SEGUNDO.</a:t>
            </a:r>
            <a:r>
              <a:rPr lang="es-ES" sz="1400" b="0" dirty="0">
                <a:solidFill>
                  <a:srgbClr val="080808"/>
                </a:solidFill>
                <a:latin typeface="Trebuchet MS"/>
                <a:ea typeface="+mn-ea"/>
                <a:cs typeface="Arial" panose="020B0604020202020204" pitchFamily="34" charset="0"/>
              </a:rPr>
              <a:t> Hacer entrega del presente </a:t>
            </a:r>
            <a:r>
              <a:rPr lang="es-ES" sz="1400" dirty="0">
                <a:solidFill>
                  <a:srgbClr val="080808"/>
                </a:solidFill>
                <a:latin typeface="Trebuchet MS"/>
                <a:ea typeface="+mn-ea"/>
                <a:cs typeface="Arial" panose="020B0604020202020204" pitchFamily="34" charset="0"/>
              </a:rPr>
              <a:t>ACUERDO</a:t>
            </a:r>
            <a:r>
              <a:rPr lang="es-ES" sz="1400" b="0" dirty="0">
                <a:solidFill>
                  <a:srgbClr val="080808"/>
                </a:solidFill>
                <a:latin typeface="Trebuchet MS"/>
                <a:ea typeface="+mn-ea"/>
                <a:cs typeface="Arial" panose="020B0604020202020204" pitchFamily="34" charset="0"/>
              </a:rPr>
              <a:t> a la Sra. </a:t>
            </a:r>
            <a:r>
              <a:rPr lang="es-ES" sz="1400" dirty="0">
                <a:solidFill>
                  <a:srgbClr val="080808"/>
                </a:solidFill>
                <a:latin typeface="Trebuchet MS"/>
                <a:ea typeface="+mn-ea"/>
                <a:cs typeface="Arial" panose="020B0604020202020204" pitchFamily="34" charset="0"/>
              </a:rPr>
              <a:t> LIDIA ESTELA RODRIGUEZ LOPEZ </a:t>
            </a:r>
            <a:r>
              <a:rPr lang="es-ES" sz="1400" b="0" dirty="0">
                <a:solidFill>
                  <a:srgbClr val="080808"/>
                </a:solidFill>
                <a:latin typeface="Trebuchet MS"/>
                <a:ea typeface="+mn-ea"/>
                <a:cs typeface="Arial" panose="020B0604020202020204" pitchFamily="34" charset="0"/>
              </a:rPr>
              <a:t>en los actos Protocolarios de la </a:t>
            </a:r>
            <a:r>
              <a:rPr lang="es-ES" sz="1400" dirty="0">
                <a:solidFill>
                  <a:srgbClr val="080808"/>
                </a:solidFill>
                <a:latin typeface="Trebuchet MS"/>
                <a:ea typeface="+mn-ea"/>
                <a:cs typeface="Arial" panose="020B0604020202020204" pitchFamily="34" charset="0"/>
              </a:rPr>
              <a:t>XXV </a:t>
            </a:r>
            <a:r>
              <a:rPr lang="es-ES" sz="1400" b="0" dirty="0">
                <a:solidFill>
                  <a:srgbClr val="080808"/>
                </a:solidFill>
                <a:latin typeface="Trebuchet MS"/>
                <a:ea typeface="+mn-ea"/>
                <a:cs typeface="Arial" panose="020B0604020202020204" pitchFamily="34" charset="0"/>
              </a:rPr>
              <a:t>Asamblea General Ordinaria.</a:t>
            </a:r>
          </a:p>
          <a:p>
            <a:pPr algn="just">
              <a:defRPr/>
            </a:pPr>
            <a:r>
              <a:rPr lang="es-ES" sz="1400" b="0" dirty="0">
                <a:solidFill>
                  <a:srgbClr val="080808"/>
                </a:solidFill>
                <a:latin typeface="Trebuchet MS"/>
                <a:ea typeface="+mn-ea"/>
                <a:cs typeface="Arial" panose="020B0604020202020204" pitchFamily="34" charset="0"/>
              </a:rPr>
              <a:t> </a:t>
            </a:r>
          </a:p>
          <a:p>
            <a:pPr algn="just">
              <a:defRPr/>
            </a:pPr>
            <a:endParaRPr lang="es-ES" sz="1400" dirty="0">
              <a:solidFill>
                <a:srgbClr val="080808"/>
              </a:solidFill>
              <a:latin typeface="Trebuchet MS"/>
              <a:ea typeface="+mn-ea"/>
              <a:cs typeface="Arial" panose="020B0604020202020204" pitchFamily="34" charset="0"/>
            </a:endParaRPr>
          </a:p>
          <a:p>
            <a:pPr algn="just">
              <a:defRPr/>
            </a:pPr>
            <a:r>
              <a:rPr lang="es-ES" sz="1400" dirty="0">
                <a:solidFill>
                  <a:srgbClr val="080808"/>
                </a:solidFill>
                <a:latin typeface="Trebuchet MS"/>
                <a:ea typeface="+mn-ea"/>
                <a:cs typeface="Arial" panose="020B0604020202020204" pitchFamily="34" charset="0"/>
              </a:rPr>
              <a:t>Márcala, La Paz,  28 de Marzo del 2020</a:t>
            </a:r>
          </a:p>
          <a:p>
            <a:pPr algn="just">
              <a:defRPr/>
            </a:pPr>
            <a:endParaRPr lang="es-ES" sz="1400" dirty="0">
              <a:solidFill>
                <a:srgbClr val="080808"/>
              </a:solidFill>
              <a:latin typeface="Trebuchet MS"/>
              <a:ea typeface="+mn-ea"/>
              <a:cs typeface="Arial" panose="020B0604020202020204" pitchFamily="34" charset="0"/>
            </a:endParaRPr>
          </a:p>
          <a:p>
            <a:pPr algn="just">
              <a:defRPr/>
            </a:pPr>
            <a:r>
              <a:rPr lang="es-ES" sz="1400" dirty="0">
                <a:solidFill>
                  <a:srgbClr val="080808"/>
                </a:solidFill>
                <a:latin typeface="Trebuchet MS"/>
                <a:ea typeface="+mn-ea"/>
                <a:cs typeface="Arial" panose="020B0604020202020204" pitchFamily="34" charset="0"/>
              </a:rPr>
              <a:t>  </a:t>
            </a:r>
            <a:endParaRPr lang="es-ES" sz="1400" cap="all" dirty="0">
              <a:solidFill>
                <a:srgbClr val="080808"/>
              </a:solidFill>
              <a:latin typeface="Trebuchet MS"/>
              <a:ea typeface="+mn-ea"/>
              <a:cs typeface="Arial" panose="020B0604020202020204" pitchFamily="34" charset="0"/>
            </a:endParaRPr>
          </a:p>
          <a:p>
            <a:pPr algn="ctr">
              <a:defRPr/>
            </a:pPr>
            <a:r>
              <a:rPr lang="es-ES" sz="1400" cap="all" dirty="0">
                <a:solidFill>
                  <a:srgbClr val="008000"/>
                </a:solidFill>
                <a:latin typeface="Trebuchet MS"/>
                <a:ea typeface="+mn-ea"/>
                <a:cs typeface="Arial" panose="020B0604020202020204" pitchFamily="34" charset="0"/>
              </a:rPr>
              <a:t>GLORIA MARISOL BONILLA</a:t>
            </a:r>
          </a:p>
          <a:p>
            <a:pPr algn="ctr">
              <a:defRPr/>
            </a:pPr>
            <a:r>
              <a:rPr lang="es-ES" sz="1400" dirty="0">
                <a:solidFill>
                  <a:srgbClr val="008000"/>
                </a:solidFill>
                <a:latin typeface="Trebuchet MS"/>
                <a:ea typeface="+mn-ea"/>
                <a:cs typeface="Arial" panose="020B0604020202020204" pitchFamily="34" charset="0"/>
              </a:rPr>
              <a:t>SECRETARIA JUNTA DIRECTIVA</a:t>
            </a:r>
          </a:p>
          <a:p>
            <a:pPr algn="ctr">
              <a:defRPr/>
            </a:pPr>
            <a:r>
              <a:rPr lang="es-ES" sz="1400" dirty="0">
                <a:solidFill>
                  <a:srgbClr val="008000"/>
                </a:solidFill>
                <a:latin typeface="Trebuchet MS"/>
                <a:ea typeface="+mn-ea"/>
                <a:cs typeface="Arial" panose="020B0604020202020204" pitchFamily="34" charset="0"/>
              </a:rPr>
              <a:t>COOMUPL </a:t>
            </a:r>
          </a:p>
          <a:p>
            <a:pPr algn="ctr">
              <a:defRPr/>
            </a:pPr>
            <a:r>
              <a:rPr lang="es-ES" sz="1200" b="0" dirty="0">
                <a:solidFill>
                  <a:srgbClr val="008000"/>
                </a:solidFill>
                <a:latin typeface="Comic Sans MS" panose="030F0702030302020204" pitchFamily="66" charset="0"/>
                <a:ea typeface="+mn-ea"/>
                <a:cs typeface="Times New Roman" panose="02020603050405020304" pitchFamily="18" charset="0"/>
              </a:rPr>
              <a:t> </a:t>
            </a:r>
          </a:p>
          <a:p>
            <a:pPr algn="just">
              <a:defRPr/>
            </a:pPr>
            <a:r>
              <a:rPr lang="es-ES" sz="1200" b="0" dirty="0">
                <a:solidFill>
                  <a:srgbClr val="008000"/>
                </a:solidFill>
                <a:latin typeface="Comic Sans MS" panose="030F0702030302020204" pitchFamily="66" charset="0"/>
                <a:ea typeface="+mn-ea"/>
                <a:cs typeface="Times New Roman" panose="02020603050405020304" pitchFamily="18" charset="0"/>
              </a:rPr>
              <a:t> </a:t>
            </a:r>
          </a:p>
          <a:p>
            <a:pPr algn="just">
              <a:defRPr/>
            </a:pPr>
            <a:endParaRPr lang="es-ES" sz="1200" b="0" dirty="0">
              <a:solidFill>
                <a:srgbClr val="080808"/>
              </a:solidFill>
              <a:latin typeface="Comic Sans MS" panose="030F0702030302020204" pitchFamily="66" charset="0"/>
              <a:ea typeface="+mn-ea"/>
            </a:endParaRPr>
          </a:p>
        </p:txBody>
      </p:sp>
      <p:pic>
        <p:nvPicPr>
          <p:cNvPr id="2" name="Imagen 1"/>
          <p:cNvPicPr>
            <a:picLocks noChangeAspect="1"/>
          </p:cNvPicPr>
          <p:nvPr/>
        </p:nvPicPr>
        <p:blipFill>
          <a:blip r:embed="rId3"/>
          <a:stretch>
            <a:fillRect/>
          </a:stretch>
        </p:blipFill>
        <p:spPr>
          <a:xfrm>
            <a:off x="4575063" y="6876256"/>
            <a:ext cx="1872035" cy="1706600"/>
          </a:xfrm>
          <a:prstGeom prst="rect">
            <a:avLst/>
          </a:prstGeom>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2656" y="849739"/>
            <a:ext cx="4411960" cy="734864"/>
          </a:xfrm>
        </p:spPr>
        <p:txBody>
          <a:bodyPr>
            <a:normAutofit fontScale="90000"/>
          </a:bodyPr>
          <a:lstStyle/>
          <a:p>
            <a:pPr lvl="0" algn="ctr" defTabSz="914400" eaLnBrk="0" fontAlgn="base" hangingPunct="0">
              <a:spcBef>
                <a:spcPct val="50000"/>
              </a:spcBef>
              <a:spcAft>
                <a:spcPct val="0"/>
              </a:spcAft>
              <a:defRPr/>
            </a:pPr>
            <a:r>
              <a:rPr lang="es-ES" sz="2000" dirty="0">
                <a:solidFill>
                  <a:srgbClr val="008000"/>
                </a:solidFill>
                <a:effectLst>
                  <a:outerShdw blurRad="38100" dist="38100" dir="2700000" algn="tl">
                    <a:srgbClr val="000000">
                      <a:alpha val="43137"/>
                    </a:srgbClr>
                  </a:outerShdw>
                </a:effectLst>
                <a:ea typeface="+mn-ea"/>
                <a:cs typeface="+mn-cs"/>
              </a:rPr>
              <a:t>ANTECEDENTES HISTORICOS DE LA </a:t>
            </a:r>
            <a:br>
              <a:rPr lang="es-ES" sz="2000" dirty="0">
                <a:solidFill>
                  <a:srgbClr val="008000"/>
                </a:solidFill>
                <a:effectLst>
                  <a:outerShdw blurRad="38100" dist="38100" dir="2700000" algn="tl">
                    <a:srgbClr val="000000">
                      <a:alpha val="43137"/>
                    </a:srgbClr>
                  </a:outerShdw>
                </a:effectLst>
                <a:ea typeface="+mn-ea"/>
                <a:cs typeface="+mn-cs"/>
              </a:rPr>
            </a:br>
            <a:r>
              <a:rPr lang="es-ES" sz="2000" dirty="0">
                <a:solidFill>
                  <a:srgbClr val="008000"/>
                </a:solidFill>
                <a:effectLst>
                  <a:outerShdw blurRad="38100" dist="38100" dir="2700000" algn="tl">
                    <a:srgbClr val="000000">
                      <a:alpha val="43137"/>
                    </a:srgbClr>
                  </a:outerShdw>
                </a:effectLst>
                <a:ea typeface="+mn-ea"/>
                <a:cs typeface="+mn-cs"/>
              </a:rPr>
              <a:t>COOMUPL</a:t>
            </a:r>
            <a:br>
              <a:rPr lang="es-ES" sz="2000" dirty="0">
                <a:solidFill>
                  <a:srgbClr val="008000"/>
                </a:solidFill>
                <a:effectLst>
                  <a:outerShdw blurRad="38100" dist="38100" dir="2700000" algn="tl">
                    <a:srgbClr val="000000">
                      <a:alpha val="43137"/>
                    </a:srgbClr>
                  </a:outerShdw>
                </a:effectLst>
                <a:ea typeface="+mn-ea"/>
                <a:cs typeface="+mn-cs"/>
              </a:rPr>
            </a:br>
            <a:endParaRPr lang="es-HN" dirty="0"/>
          </a:p>
        </p:txBody>
      </p:sp>
      <p:sp>
        <p:nvSpPr>
          <p:cNvPr id="3" name="Marcador de contenido 2"/>
          <p:cNvSpPr>
            <a:spLocks noGrp="1"/>
          </p:cNvSpPr>
          <p:nvPr>
            <p:ph idx="1"/>
          </p:nvPr>
        </p:nvSpPr>
        <p:spPr>
          <a:xfrm>
            <a:off x="188640" y="2195736"/>
            <a:ext cx="2611759" cy="5363095"/>
          </a:xfrm>
        </p:spPr>
        <p:txBody>
          <a:bodyPr>
            <a:normAutofit fontScale="85000" lnSpcReduction="20000"/>
          </a:bodyPr>
          <a:lstStyle/>
          <a:p>
            <a:pPr marL="365760" lvl="0" indent="-283210" algn="just">
              <a:buClr>
                <a:srgbClr val="003300"/>
              </a:buClr>
              <a:buFont typeface="Wingdings" panose="05000000000000000000" pitchFamily="2" charset="2"/>
              <a:buChar char="v"/>
              <a:defRPr/>
            </a:pPr>
            <a:r>
              <a:rPr lang="es-HN" sz="1400" dirty="0">
                <a:solidFill>
                  <a:srgbClr val="000000"/>
                </a:solidFill>
                <a:cs typeface="Arial" panose="020B0604020202020204" pitchFamily="34" charset="0"/>
              </a:rPr>
              <a:t>La Cooperativa Mixta “Unidas Para Progresar” Limitada COOMUPL.  nació en 1991 como un grupo informal de un Barrio de Márcala con 12 mujeres, realizando actividades Micro-empresariales y de la venta de sus productos dejaban un 30% de ahorros con los cuales se realizaban pequeños prestamos ellas mismas; en 1994 se constituyó en un Banco Comunal para ese entonces ya contaba con 25 mujeres y una Institución llamada UNISA les proporcionaba pequeños préstamos con una tasa del 3% mensual y el 2%  de mora. </a:t>
            </a:r>
          </a:p>
          <a:p>
            <a:pPr marL="365760" lvl="0" indent="-283210" algn="just">
              <a:buClr>
                <a:srgbClr val="003300"/>
              </a:buClr>
              <a:buFont typeface="Wingdings" panose="05000000000000000000" pitchFamily="2" charset="2"/>
              <a:buChar char="v"/>
              <a:defRPr/>
            </a:pPr>
            <a:endParaRPr lang="es-HN" sz="1400" dirty="0">
              <a:solidFill>
                <a:srgbClr val="000000"/>
              </a:solidFill>
              <a:cs typeface="Arial" panose="020B0604020202020204" pitchFamily="34" charset="0"/>
            </a:endParaRPr>
          </a:p>
          <a:p>
            <a:pPr marL="365760" lvl="0" indent="-283210" algn="just">
              <a:buClr>
                <a:srgbClr val="003300"/>
              </a:buClr>
              <a:buFont typeface="Wingdings" panose="05000000000000000000" pitchFamily="2" charset="2"/>
              <a:buChar char="v"/>
              <a:defRPr/>
            </a:pPr>
            <a:r>
              <a:rPr lang="es-HN" sz="1400" dirty="0">
                <a:solidFill>
                  <a:srgbClr val="000000"/>
                </a:solidFill>
                <a:cs typeface="Arial" panose="020B0604020202020204" pitchFamily="34" charset="0"/>
              </a:rPr>
              <a:t>El 13 de Diciembre de 1996 se obtiene la Personalidad Jurídica, para ese entonces la membresía era de  46 mujeres.- En 1998 cuando el MICH </a:t>
            </a:r>
            <a:r>
              <a:rPr lang="es-HN" sz="1400" dirty="0" err="1">
                <a:solidFill>
                  <a:srgbClr val="000000"/>
                </a:solidFill>
                <a:cs typeface="Arial" panose="020B0604020202020204" pitchFamily="34" charset="0"/>
              </a:rPr>
              <a:t>arrazó</a:t>
            </a:r>
            <a:r>
              <a:rPr lang="es-HN" sz="1400" dirty="0">
                <a:solidFill>
                  <a:srgbClr val="000000"/>
                </a:solidFill>
                <a:cs typeface="Arial" panose="020B0604020202020204" pitchFamily="34" charset="0"/>
              </a:rPr>
              <a:t> Honduras, aquí daño toda la producción y eso provocó que algunas socias no cancelaran sus compromisos a la COOMULP, por lo que la Cooperativa se vio obligada a cancelar con las aportaciones de las afiliadas a UNISA.</a:t>
            </a:r>
          </a:p>
          <a:p>
            <a:endParaRPr lang="es-HN" dirty="0"/>
          </a:p>
        </p:txBody>
      </p:sp>
      <p:sp>
        <p:nvSpPr>
          <p:cNvPr id="4" name="Rectángulo 3"/>
          <p:cNvSpPr/>
          <p:nvPr/>
        </p:nvSpPr>
        <p:spPr>
          <a:xfrm>
            <a:off x="2800399" y="2195736"/>
            <a:ext cx="3287451" cy="5940088"/>
          </a:xfrm>
          <a:prstGeom prst="rect">
            <a:avLst/>
          </a:prstGeom>
        </p:spPr>
        <p:txBody>
          <a:bodyPr wrap="square">
            <a:spAutoFit/>
          </a:bodyPr>
          <a:lstStyle/>
          <a:p>
            <a:pPr marL="365760" lvl="0" indent="-283210" algn="just" defTabSz="342900" eaLnBrk="1" fontAlgn="auto" hangingPunct="1">
              <a:spcBef>
                <a:spcPts val="750"/>
              </a:spcBef>
              <a:spcAft>
                <a:spcPts val="0"/>
              </a:spcAft>
              <a:buClr>
                <a:srgbClr val="003300"/>
              </a:buClr>
              <a:buSzPct val="80000"/>
              <a:buFont typeface="Wingdings" panose="05000000000000000000" pitchFamily="2" charset="2"/>
              <a:buChar char="v"/>
              <a:defRPr/>
            </a:pPr>
            <a:r>
              <a:rPr lang="es-HN" altLang="es-HN" sz="1200" b="0" dirty="0">
                <a:solidFill>
                  <a:srgbClr val="000000"/>
                </a:solidFill>
                <a:latin typeface="Trebuchet MS"/>
                <a:ea typeface="+mn-ea"/>
                <a:cs typeface="Arial" panose="020B0604020202020204" pitchFamily="34" charset="0"/>
              </a:rPr>
              <a:t> Posterior al MITCH se tuvieron problemas de morosidad que casi hace que desaparezca la Cooperativa,  </a:t>
            </a:r>
            <a:endParaRPr lang="es-ES" altLang="es-HN" sz="1200" b="0" dirty="0">
              <a:solidFill>
                <a:srgbClr val="000000"/>
              </a:solidFill>
              <a:latin typeface="Trebuchet MS"/>
              <a:ea typeface="+mn-ea"/>
              <a:cs typeface="Arial" panose="020B0604020202020204" pitchFamily="34" charset="0"/>
            </a:endParaRPr>
          </a:p>
          <a:p>
            <a:pPr marL="365760" lvl="0" indent="-283210" algn="just" defTabSz="342900" eaLnBrk="1" fontAlgn="auto" hangingPunct="1">
              <a:spcBef>
                <a:spcPts val="750"/>
              </a:spcBef>
              <a:spcAft>
                <a:spcPts val="0"/>
              </a:spcAft>
              <a:buClr>
                <a:srgbClr val="003300"/>
              </a:buClr>
              <a:buSzPct val="80000"/>
              <a:buFont typeface="Wingdings" panose="05000000000000000000" pitchFamily="2" charset="2"/>
              <a:buChar char="v"/>
              <a:defRPr/>
            </a:pPr>
            <a:endParaRPr lang="es-HN" altLang="es-HN" sz="1200" b="0" dirty="0">
              <a:solidFill>
                <a:srgbClr val="000000"/>
              </a:solidFill>
              <a:latin typeface="Trebuchet MS"/>
              <a:ea typeface="+mn-ea"/>
              <a:cs typeface="Arial" panose="020B0604020202020204" pitchFamily="34" charset="0"/>
            </a:endParaRPr>
          </a:p>
          <a:p>
            <a:pPr marL="365760" lvl="0" indent="-283210" algn="just" defTabSz="342900" eaLnBrk="1" fontAlgn="auto" hangingPunct="1">
              <a:spcBef>
                <a:spcPts val="750"/>
              </a:spcBef>
              <a:spcAft>
                <a:spcPts val="0"/>
              </a:spcAft>
              <a:buClr>
                <a:srgbClr val="003300"/>
              </a:buClr>
              <a:buSzPct val="80000"/>
              <a:buFont typeface="Wingdings" panose="05000000000000000000" pitchFamily="2" charset="2"/>
              <a:buChar char="v"/>
              <a:defRPr/>
            </a:pPr>
            <a:r>
              <a:rPr lang="es-HN" altLang="es-HN" sz="1200" b="0" dirty="0">
                <a:solidFill>
                  <a:srgbClr val="000000"/>
                </a:solidFill>
                <a:latin typeface="Trebuchet MS"/>
                <a:ea typeface="+mn-ea"/>
                <a:cs typeface="Arial" panose="020B0604020202020204" pitchFamily="34" charset="0"/>
              </a:rPr>
              <a:t> En 1999 reiniciaron las actividades pero dando la apertura que se afiliara mayor número de mujeres de todos los municipios del Departamento de La Paz y no solo del casco Urbano de Márcala, tal como se venía trabajando hasta esa fecha.</a:t>
            </a:r>
            <a:r>
              <a:rPr lang="es-ES" altLang="es-HN" sz="1200" b="0" dirty="0">
                <a:solidFill>
                  <a:srgbClr val="000000"/>
                </a:solidFill>
                <a:latin typeface="Trebuchet MS"/>
                <a:ea typeface="+mn-ea"/>
                <a:cs typeface="Arial" panose="020B0604020202020204" pitchFamily="34" charset="0"/>
              </a:rPr>
              <a:t/>
            </a:r>
            <a:br>
              <a:rPr lang="es-ES" altLang="es-HN" sz="1200" b="0" dirty="0">
                <a:solidFill>
                  <a:srgbClr val="000000"/>
                </a:solidFill>
                <a:latin typeface="Trebuchet MS"/>
                <a:ea typeface="+mn-ea"/>
                <a:cs typeface="Arial" panose="020B0604020202020204" pitchFamily="34" charset="0"/>
              </a:rPr>
            </a:br>
            <a:endParaRPr lang="es-ES" altLang="es-HN" sz="1200" b="0" dirty="0">
              <a:solidFill>
                <a:srgbClr val="000000"/>
              </a:solidFill>
              <a:latin typeface="Trebuchet MS"/>
              <a:ea typeface="+mn-ea"/>
              <a:cs typeface="Arial" panose="020B0604020202020204" pitchFamily="34" charset="0"/>
            </a:endParaRPr>
          </a:p>
          <a:p>
            <a:pPr marL="365760" lvl="0" indent="-283210" algn="just" defTabSz="342900" eaLnBrk="1" fontAlgn="auto" hangingPunct="1">
              <a:spcBef>
                <a:spcPts val="750"/>
              </a:spcBef>
              <a:spcAft>
                <a:spcPts val="0"/>
              </a:spcAft>
              <a:buClr>
                <a:srgbClr val="003300"/>
              </a:buClr>
              <a:buSzPct val="80000"/>
              <a:buFont typeface="Wingdings" panose="05000000000000000000" pitchFamily="2" charset="2"/>
              <a:buChar char="v"/>
              <a:defRPr/>
            </a:pPr>
            <a:r>
              <a:rPr lang="es-HN" altLang="es-HN" sz="1200" b="0" dirty="0">
                <a:solidFill>
                  <a:srgbClr val="000000"/>
                </a:solidFill>
                <a:latin typeface="Trebuchet MS"/>
                <a:ea typeface="+mn-ea"/>
                <a:cs typeface="Arial" panose="020B0604020202020204" pitchFamily="34" charset="0"/>
              </a:rPr>
              <a:t>Actualmente son más de 18,077 socios, de los cuales (5,190 mujeres, 5,063 hombres y 6772 niños; se atiende los 19 municipios que tiene  el Departamento de La Paz, y el Departamento de Intibucá; diseminadas en los municipios descritos ; así como también, contamos con dos edificio propios, 34 empleados distribuidos en las 5 Ventanillas y la Oficinas  principal ubicada en el Barrio Concepción, Márcala, La Paz.  Las Ventanillas están ubicadas en:  La Florida, Municipio de </a:t>
            </a:r>
            <a:r>
              <a:rPr lang="es-HN" altLang="es-HN" sz="1200" b="0" dirty="0" err="1">
                <a:solidFill>
                  <a:srgbClr val="000000"/>
                </a:solidFill>
                <a:latin typeface="Trebuchet MS"/>
                <a:ea typeface="+mn-ea"/>
                <a:cs typeface="Arial" panose="020B0604020202020204" pitchFamily="34" charset="0"/>
              </a:rPr>
              <a:t>Opatoro</a:t>
            </a:r>
            <a:r>
              <a:rPr lang="es-HN" altLang="es-HN" sz="1200" b="0" dirty="0">
                <a:solidFill>
                  <a:srgbClr val="000000"/>
                </a:solidFill>
                <a:latin typeface="Trebuchet MS"/>
                <a:ea typeface="+mn-ea"/>
                <a:cs typeface="Arial" panose="020B0604020202020204" pitchFamily="34" charset="0"/>
              </a:rPr>
              <a:t>, los Planes, Municipio de Santa María, Santiago </a:t>
            </a:r>
            <a:r>
              <a:rPr lang="es-HN" altLang="es-HN" sz="1200" b="0" dirty="0" err="1">
                <a:solidFill>
                  <a:srgbClr val="000000"/>
                </a:solidFill>
                <a:latin typeface="Trebuchet MS"/>
                <a:ea typeface="+mn-ea"/>
                <a:cs typeface="Arial" panose="020B0604020202020204" pitchFamily="34" charset="0"/>
              </a:rPr>
              <a:t>Puringla</a:t>
            </a:r>
            <a:r>
              <a:rPr lang="es-HN" altLang="es-HN" sz="1200" b="0" dirty="0">
                <a:solidFill>
                  <a:srgbClr val="000000"/>
                </a:solidFill>
                <a:latin typeface="Trebuchet MS"/>
                <a:ea typeface="+mn-ea"/>
                <a:cs typeface="Arial" panose="020B0604020202020204" pitchFamily="34" charset="0"/>
              </a:rPr>
              <a:t>,   San Antonio  del Norte,  Departamento de La </a:t>
            </a:r>
            <a:r>
              <a:rPr lang="es-HN" altLang="es-HN" sz="1200" b="0" dirty="0">
                <a:solidFill>
                  <a:srgbClr val="000000"/>
                </a:solidFill>
                <a:latin typeface="Trebuchet MS"/>
                <a:ea typeface="+mn-ea"/>
                <a:cs typeface="Times New Roman" panose="02020603050405020304" pitchFamily="18" charset="0"/>
              </a:rPr>
              <a:t>Paz y La Esperanza Departamento de Intibucá.  </a:t>
            </a:r>
            <a:r>
              <a:rPr lang="es-HN" altLang="es-HN" sz="1200" b="0" dirty="0">
                <a:solidFill>
                  <a:srgbClr val="000000"/>
                </a:solidFill>
                <a:latin typeface="Comic Sans MS" panose="030F0702030302020204" pitchFamily="66" charset="0"/>
                <a:ea typeface="+mn-ea"/>
                <a:cs typeface="Times New Roman" panose="02020603050405020304" pitchFamily="18" charset="0"/>
              </a:rPr>
              <a:t>.</a:t>
            </a:r>
            <a:r>
              <a:rPr lang="es-ES" altLang="es-HN" sz="1200" b="0" dirty="0">
                <a:solidFill>
                  <a:srgbClr val="000000"/>
                </a:solidFill>
                <a:latin typeface="Comic Sans MS" panose="030F0702030302020204" pitchFamily="66" charset="0"/>
                <a:ea typeface="+mn-ea"/>
                <a:cs typeface="Times New Roman" panose="02020603050405020304" pitchFamily="18" charset="0"/>
              </a:rPr>
              <a:t/>
            </a:r>
            <a:br>
              <a:rPr lang="es-ES" altLang="es-HN" sz="1200" b="0" dirty="0">
                <a:solidFill>
                  <a:srgbClr val="000000"/>
                </a:solidFill>
                <a:latin typeface="Comic Sans MS" panose="030F0702030302020204" pitchFamily="66" charset="0"/>
                <a:ea typeface="+mn-ea"/>
                <a:cs typeface="Times New Roman" panose="02020603050405020304" pitchFamily="18" charset="0"/>
              </a:rPr>
            </a:br>
            <a:endParaRPr lang="es-ES" altLang="es-HN" sz="1200" b="0" dirty="0">
              <a:solidFill>
                <a:srgbClr val="000000"/>
              </a:solidFill>
              <a:latin typeface="Comic Sans MS" panose="030F0702030302020204" pitchFamily="66" charset="0"/>
              <a:ea typeface="+mn-ea"/>
              <a:cs typeface="Times New Roman" panose="02020603050405020304" pitchFamily="18" charset="0"/>
            </a:endParaRPr>
          </a:p>
        </p:txBody>
      </p:sp>
      <p:pic>
        <p:nvPicPr>
          <p:cNvPr id="5" name="Imagen 2" descr="Logo Oscu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5537" y="276712"/>
            <a:ext cx="1799808" cy="1645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4198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243745" y="1691680"/>
            <a:ext cx="5793643" cy="2423800"/>
          </a:xfrm>
          <a:prstGeom prst="rect">
            <a:avLst/>
          </a:prstGeom>
        </p:spPr>
      </p:pic>
      <p:sp>
        <p:nvSpPr>
          <p:cNvPr id="5" name="Rectangle 1099"/>
          <p:cNvSpPr txBox="1">
            <a:spLocks noChangeArrowheads="1"/>
          </p:cNvSpPr>
          <p:nvPr/>
        </p:nvSpPr>
        <p:spPr>
          <a:xfrm>
            <a:off x="418188" y="4716016"/>
            <a:ext cx="5444758" cy="2294632"/>
          </a:xfrm>
          <a:prstGeom prst="rect">
            <a:avLst/>
          </a:prstGeom>
        </p:spPr>
        <p:txBody>
          <a:bodyPr vert="horz" lIns="91440" tIns="45720" rIns="91440" bIns="45720" rtlCol="0">
            <a:normAutofit fontScale="92500" lnSpcReduction="10000"/>
          </a:bodyPr>
          <a:lstStyle>
            <a:lvl1pPr marL="257175" indent="-257175" algn="l" defTabSz="342900" rtl="0" eaLnBrk="1" latinLnBrk="0" hangingPunct="1">
              <a:spcBef>
                <a:spcPts val="750"/>
              </a:spcBef>
              <a:spcAft>
                <a:spcPts val="0"/>
              </a:spcAft>
              <a:buClr>
                <a:schemeClr val="accent1"/>
              </a:buClr>
              <a:buSzPct val="80000"/>
              <a:buFont typeface="Wingdings 3" panose="05040102010807070707" pitchFamily="18" charset="2"/>
              <a:buChar char=""/>
              <a:defRPr sz="1350" kern="1200">
                <a:solidFill>
                  <a:schemeClr val="tx1">
                    <a:lumMod val="75000"/>
                    <a:lumOff val="25000"/>
                  </a:schemeClr>
                </a:solidFill>
                <a:latin typeface="+mn-lt"/>
                <a:ea typeface="+mn-ea"/>
                <a:cs typeface="+mn-cs"/>
              </a:defRPr>
            </a:lvl1pPr>
            <a:lvl2pPr marL="557530" indent="-214630" algn="l" defTabSz="342900" rtl="0" eaLnBrk="1" latinLnBrk="0" hangingPunct="1">
              <a:spcBef>
                <a:spcPts val="750"/>
              </a:spcBef>
              <a:spcAft>
                <a:spcPts val="0"/>
              </a:spcAft>
              <a:buClr>
                <a:schemeClr val="accent1"/>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panose="05040102010807070707" pitchFamily="18"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panose="05040102010807070707" pitchFamily="18"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panose="05040102010807070707" pitchFamily="18"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panose="05040102010807070707" pitchFamily="18"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panose="05040102010807070707" pitchFamily="18"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panose="05040102010807070707" pitchFamily="18"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panose="05040102010807070707" pitchFamily="18" charset="2"/>
              <a:buChar char=""/>
              <a:defRPr sz="900" kern="1200">
                <a:solidFill>
                  <a:schemeClr val="tx1">
                    <a:lumMod val="75000"/>
                    <a:lumOff val="25000"/>
                  </a:schemeClr>
                </a:solidFill>
                <a:latin typeface="+mn-lt"/>
                <a:ea typeface="+mn-ea"/>
                <a:cs typeface="+mn-cs"/>
              </a:defRPr>
            </a:lvl9pPr>
          </a:lstStyle>
          <a:p>
            <a:pPr marL="419100" indent="-382905" algn="ctr" fontAlgn="auto">
              <a:lnSpc>
                <a:spcPct val="80000"/>
              </a:lnSpc>
              <a:buFontTx/>
              <a:buNone/>
              <a:defRPr/>
            </a:pPr>
            <a:r>
              <a:rPr lang="es-ES" sz="1800" b="1" dirty="0">
                <a:latin typeface="+mj-lt"/>
                <a:cs typeface="Courier New" panose="02070309020205020404" pitchFamily="49" charset="0"/>
              </a:rPr>
              <a:t> </a:t>
            </a:r>
            <a:r>
              <a:rPr lang="es-ES" sz="1800" dirty="0">
                <a:solidFill>
                  <a:srgbClr val="008000"/>
                </a:solidFill>
                <a:effectLst>
                  <a:outerShdw blurRad="38100" dist="38100" dir="2700000" algn="tl">
                    <a:srgbClr val="000000">
                      <a:alpha val="43137"/>
                    </a:srgbClr>
                  </a:outerShdw>
                </a:effectLst>
                <a:latin typeface="+mj-lt"/>
                <a:cs typeface="Courier New" panose="02070309020205020404" pitchFamily="49" charset="0"/>
              </a:rPr>
              <a:t>Visión</a:t>
            </a:r>
            <a:endParaRPr lang="es-ES" sz="1800" dirty="0">
              <a:solidFill>
                <a:srgbClr val="008000"/>
              </a:solidFill>
              <a:effectLst>
                <a:outerShdw blurRad="38100" dist="38100" dir="2700000" algn="tl">
                  <a:srgbClr val="000000">
                    <a:alpha val="43137"/>
                  </a:srgbClr>
                </a:outerShdw>
              </a:effectLst>
              <a:latin typeface="+mj-lt"/>
              <a:cs typeface="Times New Roman" panose="02020603050405020304" pitchFamily="18" charset="0"/>
            </a:endParaRPr>
          </a:p>
          <a:p>
            <a:pPr marL="419100" indent="-382905" algn="just" fontAlgn="auto">
              <a:lnSpc>
                <a:spcPct val="80000"/>
              </a:lnSpc>
              <a:buFontTx/>
              <a:buNone/>
              <a:defRPr/>
            </a:pPr>
            <a:r>
              <a:rPr lang="es-ES" b="1" dirty="0">
                <a:solidFill>
                  <a:srgbClr val="000000"/>
                </a:solidFill>
                <a:latin typeface="Comic Sans MS" panose="030F0702030302020204" pitchFamily="66" charset="0"/>
                <a:cs typeface="Courier New" panose="02070309020205020404" pitchFamily="49" charset="0"/>
              </a:rPr>
              <a:t> </a:t>
            </a:r>
            <a:endParaRPr lang="es-ES" sz="1400" b="1" dirty="0">
              <a:solidFill>
                <a:srgbClr val="000000"/>
              </a:solidFill>
              <a:cs typeface="Times New Roman" panose="02020603050405020304" pitchFamily="18" charset="0"/>
            </a:endParaRPr>
          </a:p>
          <a:p>
            <a:pPr marL="419100" indent="-382905" algn="just" fontAlgn="auto">
              <a:lnSpc>
                <a:spcPct val="80000"/>
              </a:lnSpc>
              <a:buFontTx/>
              <a:buNone/>
              <a:defRPr/>
            </a:pPr>
            <a:r>
              <a:rPr lang="es-ES_tradnl" sz="1600" b="0" dirty="0">
                <a:cs typeface="Arial" panose="020B0604020202020204" pitchFamily="34" charset="0"/>
              </a:rPr>
              <a:t>       </a:t>
            </a:r>
            <a:r>
              <a:rPr lang="es-ES_tradnl" sz="1800" b="1" dirty="0">
                <a:cs typeface="Arial" panose="020B0604020202020204" pitchFamily="34" charset="0"/>
              </a:rPr>
              <a:t>Seremos una cooperativa sólida, competitiva y con identidad propia, líder en la región que dará respuesta a las necesidades en forma oportuna a sus afiliadas de una manera integral, para propiciar el desarrollo socio-económico de sus familias y su comunidad, manteniendo firme los valores y principios Cooperativistas</a:t>
            </a:r>
            <a:r>
              <a:rPr lang="es-ES_tradnl" sz="1800" b="1" dirty="0">
                <a:cs typeface="Courier New" panose="02070309020205020404" pitchFamily="49" charset="0"/>
              </a:rPr>
              <a:t>. </a:t>
            </a:r>
            <a:endParaRPr lang="es-ES" sz="1800" b="1" dirty="0"/>
          </a:p>
        </p:txBody>
      </p:sp>
      <p:pic>
        <p:nvPicPr>
          <p:cNvPr id="6" name="Imagen 2" descr="Logo Oscu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1128" y="251520"/>
            <a:ext cx="1890674" cy="1728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1059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1"/>
          <p:cNvSpPr>
            <a:spLocks noGrp="1"/>
          </p:cNvSpPr>
          <p:nvPr>
            <p:ph idx="1"/>
          </p:nvPr>
        </p:nvSpPr>
        <p:spPr>
          <a:xfrm>
            <a:off x="174975" y="16009"/>
            <a:ext cx="6450069" cy="8948479"/>
          </a:xfrm>
        </p:spPr>
        <p:txBody>
          <a:bodyPr vert="horz" lIns="91440" tIns="45720" rIns="91440" bIns="45720" rtlCol="0">
            <a:normAutofit/>
          </a:bodyPr>
          <a:lstStyle/>
          <a:p>
            <a:pPr marL="0" marR="0" lvl="0" indent="0" algn="ctr"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None/>
              <a:defRPr/>
            </a:pPr>
            <a:r>
              <a:rPr kumimoji="0" lang="es-HN" sz="1500" b="1" i="0" u="none" strike="noStrike" kern="1200" cap="none" spc="0" normalizeH="0" baseline="0" noProof="0" dirty="0">
                <a:ln>
                  <a:noFill/>
                </a:ln>
                <a:solidFill>
                  <a:srgbClr val="008000"/>
                </a:solidFill>
                <a:effectLst/>
                <a:uLnTx/>
                <a:uFillTx/>
                <a:latin typeface="+mj-lt"/>
                <a:ea typeface="+mn-ea"/>
                <a:cs typeface="+mn-cs"/>
              </a:rPr>
              <a:t>  HOJA DE VIDA DE LA HOMENAJEADA DE LA COOMUPL</a:t>
            </a:r>
          </a:p>
          <a:p>
            <a:pPr marL="0" marR="0" lvl="0" indent="0" algn="l"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None/>
              <a:defRPr/>
            </a:pPr>
            <a:endParaRPr kumimoji="0" lang="es-HN" sz="1500" b="1"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0" marR="0" lvl="0" indent="0" algn="l"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None/>
              <a:defRPr/>
            </a:pPr>
            <a:endParaRPr lang="es-HN" sz="1500" b="1" dirty="0"/>
          </a:p>
          <a:p>
            <a:pPr marL="0" marR="0" lvl="0" indent="0" algn="l"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None/>
              <a:defRPr/>
            </a:pPr>
            <a:endParaRPr kumimoji="0" lang="es-HN" sz="1500" b="1"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0" marR="0" lvl="0" indent="0" algn="l"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None/>
              <a:defRPr/>
            </a:pPr>
            <a:endParaRPr kumimoji="0" lang="es-HN" sz="1500" b="1"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0" marR="0" lvl="0" indent="0" algn="l"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None/>
              <a:defRPr/>
            </a:pPr>
            <a:endParaRPr kumimoji="0" lang="es-HN" sz="1500" b="1"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229235" marR="0" lvl="0" indent="-229235" algn="l"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Char char=""/>
              <a:defRPr/>
            </a:pPr>
            <a:r>
              <a:rPr kumimoji="0" lang="es-HN" sz="1300" b="1" i="0" u="none" strike="noStrike" kern="1200" cap="none" spc="0" normalizeH="0" baseline="0" noProof="0" dirty="0">
                <a:ln>
                  <a:noFill/>
                </a:ln>
                <a:solidFill>
                  <a:schemeClr val="tx1">
                    <a:lumMod val="75000"/>
                    <a:lumOff val="25000"/>
                  </a:schemeClr>
                </a:solidFill>
                <a:effectLst/>
                <a:uLnTx/>
                <a:uFillTx/>
              </a:rPr>
              <a:t>Nombre</a:t>
            </a:r>
            <a:r>
              <a:rPr kumimoji="0" lang="es-HN" sz="1300" i="0" u="none" strike="noStrike" kern="1200" cap="none" spc="0" normalizeH="0" baseline="0" noProof="0" dirty="0">
                <a:ln>
                  <a:noFill/>
                </a:ln>
                <a:solidFill>
                  <a:schemeClr val="tx1">
                    <a:lumMod val="75000"/>
                    <a:lumOff val="25000"/>
                  </a:schemeClr>
                </a:solidFill>
                <a:effectLst/>
                <a:uLnTx/>
                <a:uFillTx/>
              </a:rPr>
              <a:t>: Lidia</a:t>
            </a:r>
            <a:r>
              <a:rPr kumimoji="0" lang="es-HN" sz="1300" i="0" u="none" strike="noStrike" kern="1200" cap="none" spc="0" normalizeH="0" noProof="0" dirty="0">
                <a:ln>
                  <a:noFill/>
                </a:ln>
                <a:solidFill>
                  <a:schemeClr val="tx1">
                    <a:lumMod val="75000"/>
                    <a:lumOff val="25000"/>
                  </a:schemeClr>
                </a:solidFill>
                <a:effectLst/>
                <a:uLnTx/>
                <a:uFillTx/>
              </a:rPr>
              <a:t> Estela Rodriguez López. </a:t>
            </a:r>
            <a:r>
              <a:rPr kumimoji="0" lang="es-HN" sz="1300" i="0" u="none" strike="noStrike" kern="1200" cap="none" spc="0" normalizeH="0" baseline="0" noProof="0" dirty="0">
                <a:ln>
                  <a:noFill/>
                </a:ln>
                <a:solidFill>
                  <a:schemeClr val="tx1">
                    <a:lumMod val="75000"/>
                    <a:lumOff val="25000"/>
                  </a:schemeClr>
                </a:solidFill>
                <a:effectLst/>
                <a:uLnTx/>
                <a:uFillTx/>
              </a:rPr>
              <a:t>  </a:t>
            </a:r>
            <a:r>
              <a:rPr kumimoji="0" lang="es-HN" sz="1300" b="1" i="0" u="none" strike="noStrike" kern="1200" cap="none" spc="0" normalizeH="0" baseline="0" noProof="0" dirty="0">
                <a:ln>
                  <a:noFill/>
                </a:ln>
                <a:solidFill>
                  <a:schemeClr val="tx1">
                    <a:lumMod val="75000"/>
                    <a:lumOff val="25000"/>
                  </a:schemeClr>
                </a:solidFill>
                <a:effectLst/>
                <a:uLnTx/>
                <a:uFillTx/>
              </a:rPr>
              <a:t>Identidad:   1210-1949-00122                           </a:t>
            </a:r>
            <a:endParaRPr kumimoji="0" lang="es-HN" sz="1300" i="0" u="none" strike="noStrike" kern="1200" cap="none" spc="0" normalizeH="0" baseline="0" noProof="0" dirty="0">
              <a:ln>
                <a:noFill/>
              </a:ln>
              <a:solidFill>
                <a:schemeClr val="tx1">
                  <a:lumMod val="75000"/>
                  <a:lumOff val="25000"/>
                </a:schemeClr>
              </a:solidFill>
              <a:effectLst/>
              <a:uLnTx/>
              <a:uFillTx/>
            </a:endParaRPr>
          </a:p>
          <a:p>
            <a:pPr marL="229235" marR="0" lvl="0" indent="-229235" algn="l"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Char char=""/>
              <a:defRPr/>
            </a:pPr>
            <a:r>
              <a:rPr kumimoji="0" lang="es-HN" sz="1300" b="1" i="0" u="none" strike="noStrike" kern="1200" cap="none" spc="0" normalizeH="0" baseline="0" noProof="0" dirty="0">
                <a:ln>
                  <a:noFill/>
                </a:ln>
                <a:solidFill>
                  <a:schemeClr val="tx1">
                    <a:lumMod val="75000"/>
                    <a:lumOff val="25000"/>
                  </a:schemeClr>
                </a:solidFill>
                <a:effectLst/>
                <a:uLnTx/>
                <a:uFillTx/>
              </a:rPr>
              <a:t>Lugar y fecha de Nacimiento: Florida de Opatoro</a:t>
            </a:r>
            <a:r>
              <a:rPr kumimoji="0" lang="es-HN" sz="1300" b="1" i="0" u="none" strike="noStrike" kern="1200" cap="none" spc="0" normalizeH="0" noProof="0" dirty="0">
                <a:ln>
                  <a:noFill/>
                </a:ln>
                <a:solidFill>
                  <a:schemeClr val="tx1">
                    <a:lumMod val="75000"/>
                    <a:lumOff val="25000"/>
                  </a:schemeClr>
                </a:solidFill>
                <a:effectLst/>
                <a:uLnTx/>
                <a:uFillTx/>
              </a:rPr>
              <a:t> 2 de agosto de 1949.</a:t>
            </a:r>
            <a:endParaRPr kumimoji="0" lang="es-HN" sz="1300" i="0" u="none" strike="noStrike" kern="1200" cap="none" spc="0" normalizeH="0" baseline="0" noProof="0" dirty="0">
              <a:ln>
                <a:noFill/>
              </a:ln>
              <a:solidFill>
                <a:schemeClr val="tx1">
                  <a:lumMod val="75000"/>
                  <a:lumOff val="25000"/>
                </a:schemeClr>
              </a:solidFill>
              <a:effectLst/>
              <a:uLnTx/>
              <a:uFillTx/>
            </a:endParaRPr>
          </a:p>
          <a:p>
            <a:pPr marL="229235" marR="0" lvl="0" indent="-229235" algn="l"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Char char=""/>
              <a:defRPr/>
            </a:pPr>
            <a:r>
              <a:rPr kumimoji="0" lang="es-HN" sz="1300" b="1" i="0" u="none" strike="noStrike" kern="1200" cap="none" spc="0" normalizeH="0" baseline="0" noProof="0" dirty="0" smtClean="0">
                <a:ln>
                  <a:noFill/>
                </a:ln>
                <a:solidFill>
                  <a:schemeClr val="tx1">
                    <a:lumMod val="75000"/>
                    <a:lumOff val="25000"/>
                  </a:schemeClr>
                </a:solidFill>
                <a:effectLst/>
                <a:uLnTx/>
                <a:uFillTx/>
              </a:rPr>
              <a:t>Nombre </a:t>
            </a:r>
            <a:r>
              <a:rPr kumimoji="0" lang="es-HN" sz="1300" b="1" i="0" u="none" strike="noStrike" kern="1200" cap="none" spc="0" normalizeH="0" baseline="0" noProof="0" dirty="0">
                <a:ln>
                  <a:noFill/>
                </a:ln>
                <a:solidFill>
                  <a:schemeClr val="tx1">
                    <a:lumMod val="75000"/>
                    <a:lumOff val="25000"/>
                  </a:schemeClr>
                </a:solidFill>
                <a:effectLst/>
                <a:uLnTx/>
                <a:uFillTx/>
              </a:rPr>
              <a:t>de los Hijos</a:t>
            </a:r>
            <a:r>
              <a:rPr kumimoji="0" lang="es-HN" sz="1300" i="0" u="none" strike="noStrike" kern="1200" cap="none" spc="0" normalizeH="0" baseline="0" noProof="0" dirty="0">
                <a:ln>
                  <a:noFill/>
                </a:ln>
                <a:solidFill>
                  <a:schemeClr val="tx1">
                    <a:lumMod val="75000"/>
                    <a:lumOff val="25000"/>
                  </a:schemeClr>
                </a:solidFill>
                <a:effectLst/>
                <a:uLnTx/>
                <a:uFillTx/>
              </a:rPr>
              <a:t>:  </a:t>
            </a:r>
            <a:r>
              <a:rPr kumimoji="0" lang="es-HN" sz="1300" i="0" u="none" strike="noStrike" kern="1200" cap="none" spc="0" normalizeH="0" baseline="0" noProof="0" dirty="0" smtClean="0">
                <a:ln>
                  <a:noFill/>
                </a:ln>
                <a:solidFill>
                  <a:schemeClr val="tx1">
                    <a:lumMod val="75000"/>
                    <a:lumOff val="25000"/>
                  </a:schemeClr>
                </a:solidFill>
                <a:effectLst/>
                <a:uLnTx/>
                <a:uFillTx/>
              </a:rPr>
              <a:t>Wilmer, Elvis, Marco</a:t>
            </a:r>
            <a:r>
              <a:rPr lang="es-HN" sz="1300" dirty="0" smtClean="0"/>
              <a:t>tulio, Roger, Josué y Kenia Araujo Rodríguez.</a:t>
            </a:r>
          </a:p>
          <a:p>
            <a:pPr marL="0" marR="0" lvl="0" indent="0" algn="ctr"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None/>
              <a:defRPr/>
            </a:pPr>
            <a:r>
              <a:rPr kumimoji="0" lang="es-HN" sz="1300" b="1" i="0" u="sng" strike="noStrike" kern="1200" cap="none" spc="0" normalizeH="0" baseline="0" noProof="0" dirty="0" smtClean="0">
                <a:ln>
                  <a:noFill/>
                </a:ln>
                <a:solidFill>
                  <a:schemeClr val="tx1">
                    <a:lumMod val="75000"/>
                    <a:lumOff val="25000"/>
                  </a:schemeClr>
                </a:solidFill>
                <a:effectLst/>
                <a:uLnTx/>
                <a:uFillTx/>
              </a:rPr>
              <a:t>Afiliada</a:t>
            </a:r>
            <a:r>
              <a:rPr kumimoji="0" lang="es-HN" sz="1300" b="1" i="0" u="sng" strike="noStrike" kern="1200" cap="none" spc="0" normalizeH="0" noProof="0" dirty="0" smtClean="0">
                <a:ln>
                  <a:noFill/>
                </a:ln>
                <a:solidFill>
                  <a:schemeClr val="tx1">
                    <a:lumMod val="75000"/>
                    <a:lumOff val="25000"/>
                  </a:schemeClr>
                </a:solidFill>
                <a:effectLst/>
                <a:uLnTx/>
                <a:uFillTx/>
              </a:rPr>
              <a:t> en nuestra Cooperativa </a:t>
            </a:r>
            <a:r>
              <a:rPr kumimoji="0" lang="es-HN" sz="1300" b="1" i="0" u="sng" strike="noStrike" kern="1200" cap="none" spc="0" normalizeH="0" baseline="0" noProof="0" dirty="0" smtClean="0">
                <a:ln>
                  <a:noFill/>
                </a:ln>
                <a:solidFill>
                  <a:schemeClr val="tx1">
                    <a:lumMod val="75000"/>
                    <a:lumOff val="25000"/>
                  </a:schemeClr>
                </a:solidFill>
                <a:effectLst/>
                <a:uLnTx/>
                <a:uFillTx/>
              </a:rPr>
              <a:t>    el 14 de diciembre de 2010.</a:t>
            </a:r>
            <a:r>
              <a:rPr kumimoji="0" lang="es-HN" sz="1300" b="1" i="0" u="sng" strike="noStrike" kern="1200" cap="none" spc="0" normalizeH="0" noProof="0" dirty="0" smtClean="0">
                <a:ln>
                  <a:noFill/>
                </a:ln>
                <a:solidFill>
                  <a:schemeClr val="tx1">
                    <a:lumMod val="75000"/>
                    <a:lumOff val="25000"/>
                  </a:schemeClr>
                </a:solidFill>
                <a:effectLst/>
                <a:uLnTx/>
                <a:uFillTx/>
              </a:rPr>
              <a:t>  </a:t>
            </a:r>
          </a:p>
          <a:p>
            <a:pPr marL="0" marR="0" lvl="0" indent="0" algn="ctr"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None/>
              <a:defRPr/>
            </a:pPr>
            <a:endParaRPr kumimoji="0" lang="es-HN" sz="1350" b="1" i="0" u="sng" strike="noStrike" kern="1200" cap="none" spc="0" normalizeH="0" baseline="0" noProof="0" dirty="0">
              <a:ln>
                <a:noFill/>
              </a:ln>
              <a:solidFill>
                <a:schemeClr val="tx1">
                  <a:lumMod val="75000"/>
                  <a:lumOff val="25000"/>
                </a:schemeClr>
              </a:solidFill>
              <a:effectLst/>
              <a:uLnTx/>
              <a:uFillTx/>
            </a:endParaRPr>
          </a:p>
          <a:p>
            <a:r>
              <a:rPr lang="es-HN" sz="1100" dirty="0" smtClean="0"/>
              <a:t>PROVIENE </a:t>
            </a:r>
            <a:r>
              <a:rPr lang="es-HN" sz="1100" dirty="0"/>
              <a:t>DE UNA FAMILIA HUMILDE Y TRABAJADORA SU PADRES FUERON </a:t>
            </a:r>
            <a:r>
              <a:rPr lang="es-HN" sz="1100" dirty="0" smtClean="0"/>
              <a:t> </a:t>
            </a:r>
            <a:r>
              <a:rPr lang="es-HN" sz="1100" dirty="0"/>
              <a:t>ANDRES RODRIGUEZ LOPEZ, SU MADRE  ZOYLA </a:t>
            </a:r>
            <a:r>
              <a:rPr lang="es-HN" sz="1100" dirty="0" smtClean="0"/>
              <a:t>LOPEZ, DE </a:t>
            </a:r>
            <a:r>
              <a:rPr lang="es-HN" sz="1100" dirty="0"/>
              <a:t>UNA FAMILIA DE 4 HERMANOS 2 VARONES Y 2 MUJERES SIEDO ELLA LA SEGUNDA DE ESTE MATRIMONIO, ELLA QUEDO SIN SUS PADRES A LA EDAD DE </a:t>
            </a:r>
            <a:r>
              <a:rPr lang="es-HN" sz="1100" dirty="0" smtClean="0"/>
              <a:t>25 </a:t>
            </a:r>
            <a:r>
              <a:rPr lang="es-HN" sz="1100" dirty="0"/>
              <a:t>AÑOS DESDE ENTONCES COMENZO A </a:t>
            </a:r>
            <a:r>
              <a:rPr lang="es-HN" sz="1100" dirty="0" smtClean="0"/>
              <a:t>TRABAJAR SOLA, A </a:t>
            </a:r>
            <a:r>
              <a:rPr lang="es-HN" sz="1100" dirty="0"/>
              <a:t>LOS 29 AÑOS CONOCIO AL </a:t>
            </a:r>
            <a:r>
              <a:rPr lang="es-HN" sz="1100" dirty="0" smtClean="0"/>
              <a:t>SEÑOR</a:t>
            </a:r>
            <a:r>
              <a:rPr lang="es-HN" sz="1100" dirty="0"/>
              <a:t>, MARCO TULIO ARAUJO GARCIA, CON QUIEN CONTRAJO </a:t>
            </a:r>
            <a:r>
              <a:rPr lang="es-HN" sz="1100" dirty="0" smtClean="0"/>
              <a:t>MATIMOMIO.</a:t>
            </a:r>
            <a:r>
              <a:rPr lang="es-HN" sz="1100" dirty="0"/>
              <a:t> POR </a:t>
            </a:r>
            <a:r>
              <a:rPr lang="es-HN" sz="1100" dirty="0" smtClean="0"/>
              <a:t>CIRCUNSTANCIAS </a:t>
            </a:r>
            <a:r>
              <a:rPr lang="es-HN" sz="1100" dirty="0"/>
              <a:t>DE LA VIDA SE SEPARO DE </a:t>
            </a:r>
            <a:r>
              <a:rPr lang="es-HN" sz="1100" dirty="0" smtClean="0"/>
              <a:t>ELHACE </a:t>
            </a:r>
            <a:r>
              <a:rPr lang="es-HN" sz="1100" dirty="0"/>
              <a:t>21 </a:t>
            </a:r>
            <a:r>
              <a:rPr lang="es-HN" sz="1100" dirty="0" smtClean="0"/>
              <a:t>AÑOS, DESDE </a:t>
            </a:r>
            <a:r>
              <a:rPr lang="es-HN" sz="1100" dirty="0"/>
              <a:t>ENTONCES DECIDIO </a:t>
            </a:r>
            <a:r>
              <a:rPr lang="es-HN" sz="1100" dirty="0" smtClean="0"/>
              <a:t>LUCHAR SOLA </a:t>
            </a:r>
            <a:r>
              <a:rPr lang="es-HN" sz="1100" dirty="0"/>
              <a:t>PARA SACAR ADELANTE A SUS HIJOS, </a:t>
            </a:r>
            <a:r>
              <a:rPr lang="es-HN" sz="1100" dirty="0" smtClean="0"/>
              <a:t>DANDOLES EL ESTUDIO BASICO QUE ESTUVO A SU ALCANCE.</a:t>
            </a:r>
            <a:r>
              <a:rPr lang="es-HN" sz="1100" dirty="0"/>
              <a:t> DESDE SU JUVENTUD SE DEDICO A LA </a:t>
            </a:r>
            <a:r>
              <a:rPr lang="es-HN" sz="1100" dirty="0" smtClean="0"/>
              <a:t>AGRICULTURA </a:t>
            </a:r>
            <a:r>
              <a:rPr lang="es-HN" sz="1100" dirty="0"/>
              <a:t>Y </a:t>
            </a:r>
            <a:r>
              <a:rPr lang="es-HN" sz="1100" dirty="0" smtClean="0"/>
              <a:t>GANADERIA, </a:t>
            </a:r>
            <a:r>
              <a:rPr lang="es-HN" sz="1100" dirty="0"/>
              <a:t>LE GUSTO VIVIR EN EL </a:t>
            </a:r>
            <a:r>
              <a:rPr lang="es-HN" sz="1100" dirty="0" smtClean="0"/>
              <a:t>CAMPO. CON </a:t>
            </a:r>
            <a:r>
              <a:rPr lang="es-HN" sz="1100" dirty="0"/>
              <a:t>SUS PADRES VIVIO EN EL LUGAR DENOMINADO LA LAGUNA PINTADA EN ZARABANDA </a:t>
            </a:r>
            <a:r>
              <a:rPr lang="es-HN" sz="1100" dirty="0" smtClean="0"/>
              <a:t>FLORIDA,</a:t>
            </a:r>
            <a:r>
              <a:rPr lang="es-ES" sz="1100" dirty="0" smtClean="0"/>
              <a:t> </a:t>
            </a:r>
            <a:r>
              <a:rPr lang="es-HN" sz="1100" dirty="0" smtClean="0"/>
              <a:t>EN </a:t>
            </a:r>
            <a:r>
              <a:rPr lang="es-HN" sz="1100" dirty="0"/>
              <a:t>ESTE TIEMPO NO </a:t>
            </a:r>
            <a:r>
              <a:rPr lang="es-HN" sz="1100" dirty="0" smtClean="0"/>
              <a:t>CONTABAN </a:t>
            </a:r>
            <a:r>
              <a:rPr lang="es-HN" sz="1100" dirty="0"/>
              <a:t>CON MEDIOS DE </a:t>
            </a:r>
            <a:r>
              <a:rPr lang="es-HN" sz="1100" dirty="0" smtClean="0"/>
              <a:t>TRASPORTE. </a:t>
            </a:r>
            <a:r>
              <a:rPr lang="es-HN" sz="1100" dirty="0"/>
              <a:t>SE </a:t>
            </a:r>
            <a:r>
              <a:rPr lang="es-HN" sz="1100" dirty="0" smtClean="0"/>
              <a:t>TRASLADABA EN </a:t>
            </a:r>
            <a:r>
              <a:rPr lang="es-HN" sz="1100" dirty="0"/>
              <a:t>BESTIAS  </a:t>
            </a:r>
            <a:r>
              <a:rPr lang="es-HN" sz="1100" dirty="0" smtClean="0"/>
              <a:t>MULARES. </a:t>
            </a:r>
            <a:r>
              <a:rPr lang="es-HN" sz="1100" dirty="0"/>
              <a:t>EN AÑO 1980  POR LA EDUCACION DE SUS </a:t>
            </a:r>
            <a:r>
              <a:rPr lang="es-HN" sz="1100" dirty="0" smtClean="0"/>
              <a:t>HIJOS SE MUDO AL </a:t>
            </a:r>
            <a:r>
              <a:rPr lang="es-HN" sz="1100" dirty="0"/>
              <a:t>CENTRO DE FLORIDA  DESDE ESE ENTONCES ELLA CAMINA TODOS LOS DIAS </a:t>
            </a:r>
            <a:r>
              <a:rPr lang="es-HN" sz="1100" dirty="0" smtClean="0"/>
              <a:t>HACIA </a:t>
            </a:r>
            <a:r>
              <a:rPr lang="es-HN" sz="1100" dirty="0"/>
              <a:t>EL LUGAR DE LA LAGUNA PINTADA DONDE  ES SU CENTRO DE </a:t>
            </a:r>
            <a:r>
              <a:rPr lang="es-HN" sz="1100" dirty="0" smtClean="0"/>
              <a:t>TRABAJO, LOGRO </a:t>
            </a:r>
            <a:r>
              <a:rPr lang="es-HN" sz="1100" dirty="0"/>
              <a:t>AUMENTAR SU CAPITAL CON ESFUERZO </a:t>
            </a:r>
            <a:r>
              <a:rPr lang="es-HN" sz="1100" dirty="0" smtClean="0"/>
              <a:t>PROPIO</a:t>
            </a:r>
            <a:r>
              <a:rPr lang="es-HN" sz="1100" dirty="0"/>
              <a:t> </a:t>
            </a:r>
            <a:r>
              <a:rPr lang="es-HN" sz="1100" dirty="0" smtClean="0"/>
              <a:t>HASTA</a:t>
            </a:r>
            <a:r>
              <a:rPr lang="es-HN" sz="1100" dirty="0" smtClean="0"/>
              <a:t> EL </a:t>
            </a:r>
            <a:r>
              <a:rPr lang="es-HN" sz="1100" dirty="0" smtClean="0"/>
              <a:t>AÑO </a:t>
            </a:r>
            <a:r>
              <a:rPr lang="es-HN" sz="1100" dirty="0" smtClean="0"/>
              <a:t>2010 QUE </a:t>
            </a:r>
            <a:r>
              <a:rPr lang="es-HN" sz="1100" dirty="0" smtClean="0"/>
              <a:t>LLEGO A LA </a:t>
            </a:r>
            <a:r>
              <a:rPr lang="es-HN" sz="1100" dirty="0"/>
              <a:t>COOPERATIVA </a:t>
            </a:r>
            <a:r>
              <a:rPr lang="es-HN" sz="1100" dirty="0" smtClean="0"/>
              <a:t>COOMUPL FLORIDA DE </a:t>
            </a:r>
            <a:r>
              <a:rPr lang="es-HN" sz="1100" dirty="0"/>
              <a:t>OPATORO, SE DIO CUENTA DE SUS </a:t>
            </a:r>
            <a:r>
              <a:rPr lang="es-HN" sz="1100" dirty="0" smtClean="0"/>
              <a:t>SERVICIOS, SE </a:t>
            </a:r>
            <a:r>
              <a:rPr lang="es-HN" sz="1100" dirty="0"/>
              <a:t>AFILIO Y COMENZO A TRABAJAR CON PRESTAMOS CON CANTIDADES </a:t>
            </a:r>
            <a:r>
              <a:rPr lang="es-HN" sz="1100" dirty="0" smtClean="0"/>
              <a:t>PEQUEÑAS, </a:t>
            </a:r>
            <a:r>
              <a:rPr lang="es-HN" sz="1100" dirty="0"/>
              <a:t>SU PRIMER PRESTAMO FUE DE </a:t>
            </a:r>
            <a:r>
              <a:rPr lang="es-HN" sz="1100" dirty="0" smtClean="0"/>
              <a:t>L12.000.00. </a:t>
            </a:r>
            <a:r>
              <a:rPr lang="es-HN" sz="1100" dirty="0"/>
              <a:t>ACTUALMENTE MANEJA UN MONTO DE </a:t>
            </a:r>
            <a:r>
              <a:rPr lang="es-HN" sz="1100" dirty="0" smtClean="0"/>
              <a:t>L.150.000.00 ESTO LE HA AYUDADAO </a:t>
            </a:r>
            <a:r>
              <a:rPr lang="es-HN" sz="1100" dirty="0"/>
              <a:t>A INCREMENTAR MAS SU CAPITAL EN EL AREA DE GANADERIA  Y </a:t>
            </a:r>
            <a:r>
              <a:rPr lang="es-HN" sz="1100" dirty="0" smtClean="0"/>
              <a:t>TAMBIEN EN </a:t>
            </a:r>
            <a:r>
              <a:rPr lang="es-HN" sz="1100" dirty="0"/>
              <a:t>EL CULTIVO DEL CAFÉ, AUNQUE EL AÑO 2012  PERDIO 8 MANZANAS DE FINCA DEBIDO A LA </a:t>
            </a:r>
            <a:r>
              <a:rPr lang="es-HN" sz="1100" dirty="0" smtClean="0"/>
              <a:t>ROYA, A </a:t>
            </a:r>
            <a:r>
              <a:rPr lang="es-HN" sz="1100" dirty="0"/>
              <a:t>LOGRADO CON </a:t>
            </a:r>
            <a:r>
              <a:rPr lang="es-HN" sz="1100" dirty="0" smtClean="0"/>
              <a:t>NUESTRO APOYO RECUPERAR SU INVERSION, </a:t>
            </a:r>
            <a:r>
              <a:rPr lang="es-HN" sz="1100" dirty="0"/>
              <a:t>ACTUALMENTE TIENEN 2 MANZANAS  DE </a:t>
            </a:r>
            <a:r>
              <a:rPr lang="es-HN" sz="1100" dirty="0" smtClean="0"/>
              <a:t>CAFÉ, PERO AHORA SU </a:t>
            </a:r>
            <a:r>
              <a:rPr lang="es-HN" sz="1100" dirty="0"/>
              <a:t>ENFOQUE </a:t>
            </a:r>
            <a:r>
              <a:rPr lang="es-HN" sz="1100" dirty="0" smtClean="0"/>
              <a:t>ES </a:t>
            </a:r>
            <a:r>
              <a:rPr lang="es-HN" sz="1100" dirty="0"/>
              <a:t>MAS </a:t>
            </a:r>
            <a:r>
              <a:rPr lang="es-HN" sz="1100" dirty="0" smtClean="0"/>
              <a:t>EN </a:t>
            </a:r>
            <a:r>
              <a:rPr lang="es-HN" sz="1100" dirty="0"/>
              <a:t>LA </a:t>
            </a:r>
            <a:r>
              <a:rPr lang="es-HN" sz="1100" dirty="0" smtClean="0"/>
              <a:t>GANADERIA, </a:t>
            </a:r>
            <a:r>
              <a:rPr lang="es-HN" sz="1100" dirty="0"/>
              <a:t>CUENTA CON 18 CABEZAS DE </a:t>
            </a:r>
            <a:r>
              <a:rPr lang="es-HN" sz="1100" dirty="0" smtClean="0"/>
              <a:t>GANADO, </a:t>
            </a:r>
            <a:r>
              <a:rPr lang="es-HN" sz="1100" dirty="0"/>
              <a:t>4 </a:t>
            </a:r>
            <a:r>
              <a:rPr lang="es-HN" sz="1100" dirty="0" smtClean="0"/>
              <a:t>CABALLOS SEMOVIENTES </a:t>
            </a:r>
            <a:r>
              <a:rPr lang="es-HN" sz="1100" dirty="0"/>
              <a:t>QUE HAN SIDO COMPRADOS </a:t>
            </a:r>
            <a:r>
              <a:rPr lang="es-HN" sz="1100" dirty="0" smtClean="0"/>
              <a:t>CON </a:t>
            </a:r>
            <a:r>
              <a:rPr lang="es-HN" sz="1100" dirty="0"/>
              <a:t>FONDOS QUE LA COOPERATIVA </a:t>
            </a:r>
            <a:r>
              <a:rPr lang="es-HN" sz="1100" dirty="0" smtClean="0"/>
              <a:t>LE  FINANCIA. POR ESO SU ABNEGACION POR EL TRABAJO DE CAMPO, SU EJEMPLAR PAPEL DE MADRE Y MUJER LUCHADORA Y SOBRETODO SU EXCELENTE RECORD EN NUESTRA COOPERATIVA LA HACEN MERECEDORA DE TAN MEMORABLE DEDICACION EN ESTA ASAMBLEA 2019.</a:t>
            </a:r>
            <a:endParaRPr lang="es-HN" dirty="0" smtClean="0"/>
          </a:p>
          <a:p>
            <a:endParaRPr lang="es-HN" dirty="0"/>
          </a:p>
          <a:p>
            <a:pPr marL="0" indent="0">
              <a:buNone/>
            </a:pPr>
            <a:endParaRPr lang="es-ES" dirty="0"/>
          </a:p>
          <a:p>
            <a:pPr marL="0" indent="0" algn="just">
              <a:buNone/>
              <a:defRPr/>
            </a:pPr>
            <a:endParaRPr kumimoji="0" lang="es-HN" sz="1350" i="0" u="none" strike="noStrike" kern="1200" cap="none" spc="0" normalizeH="0" baseline="0" noProof="0" dirty="0">
              <a:ln>
                <a:noFill/>
              </a:ln>
              <a:solidFill>
                <a:schemeClr val="tx1">
                  <a:lumMod val="75000"/>
                  <a:lumOff val="25000"/>
                </a:schemeClr>
              </a:solidFill>
              <a:effectLst/>
              <a:uLnTx/>
              <a:uFillTx/>
            </a:endParaRP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6912" y="395535"/>
            <a:ext cx="1188745" cy="1584993"/>
          </a:xfrm>
          <a:prstGeom prst="rect">
            <a:avLst/>
          </a:prstGeom>
        </p:spPr>
      </p:pic>
    </p:spTree>
    <p:extLst>
      <p:ext uri="{BB962C8B-B14F-4D97-AF65-F5344CB8AC3E}">
        <p14:creationId xmlns:p14="http://schemas.microsoft.com/office/powerpoint/2010/main" val="2334319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8 Marcador de contenido"/>
          <p:cNvSpPr>
            <a:spLocks noGrp="1"/>
          </p:cNvSpPr>
          <p:nvPr>
            <p:ph idx="1"/>
          </p:nvPr>
        </p:nvSpPr>
        <p:spPr>
          <a:xfrm>
            <a:off x="13684" y="1905000"/>
            <a:ext cx="5759450" cy="7239000"/>
          </a:xfrm>
        </p:spPr>
        <p:txBody>
          <a:bodyPr vert="horz" lIns="91440" tIns="45720" rIns="91440" bIns="45720" rtlCol="0">
            <a:normAutofit lnSpcReduction="10000"/>
          </a:bodyPr>
          <a:lstStyle/>
          <a:p>
            <a:pPr marL="229235" marR="0" lvl="0" indent="-229235" algn="just"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Char char=""/>
              <a:defRPr/>
            </a:pPr>
            <a:endParaRPr kumimoji="0" lang="es-HN" altLang="es-HN" sz="14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endParaRPr>
          </a:p>
          <a:p>
            <a:pPr marL="229235" marR="0" lvl="0" indent="-229235" algn="just"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Char char=""/>
              <a:defRPr/>
            </a:pPr>
            <a:r>
              <a:rPr kumimoji="0" lang="es-HN" altLang="es-HN" sz="14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rPr>
              <a:t>Estimados Compañeros Asambleístas, es para mi motivo de gran satisfacción dirigirme a ustedes en este día tan especial en que   celebramos la </a:t>
            </a:r>
            <a:r>
              <a:rPr kumimoji="0" lang="es-HN" altLang="es-HN" sz="1400" b="1"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rPr>
              <a:t>XXV ASAMBLEA GENERAL ORDINARIA DE LA COOPERATIVA MIXTA “UNIDAS PARA PROGRESAR” LIMITADA, COOMUPL</a:t>
            </a:r>
            <a:r>
              <a:rPr kumimoji="0" lang="es-HN" altLang="es-HN" sz="14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rPr>
              <a:t> la cual lleva el  nombre de nuestra querida compañera “</a:t>
            </a:r>
            <a:r>
              <a:rPr kumimoji="0" lang="es-HN" altLang="es-HN" sz="1400" b="1"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rPr>
              <a:t>LIDIA ESTELA </a:t>
            </a:r>
            <a:r>
              <a:rPr lang="es-HN" altLang="es-HN" sz="1400" b="1" dirty="0">
                <a:cs typeface="Arial" panose="020B0604020202020204" pitchFamily="34" charset="0"/>
              </a:rPr>
              <a:t>RODRIGUEZ LOPEZ</a:t>
            </a:r>
            <a:r>
              <a:rPr kumimoji="0" lang="es-HN" altLang="es-HN" sz="1400" b="1"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rPr>
              <a:t>”</a:t>
            </a:r>
            <a:r>
              <a:rPr kumimoji="0" lang="es-HN" altLang="es-HN" sz="14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rPr>
              <a:t>, y a la vez transmitirles el cariño  y respeto de la Junta Directiva  a todas las afiliadas de la  Cooperativa.</a:t>
            </a:r>
            <a:endParaRPr kumimoji="0" lang="es-ES" altLang="es-HN" sz="14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endParaRPr>
          </a:p>
          <a:p>
            <a:pPr marL="229235" marR="0" lvl="0" indent="-229235" algn="just"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Char char=""/>
              <a:defRPr/>
            </a:pPr>
            <a:endParaRPr kumimoji="0" lang="es-HN" altLang="es-HN" sz="14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endParaRPr>
          </a:p>
          <a:p>
            <a:pPr marL="229235" marR="0" lvl="0" indent="-229235" algn="just"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Char char=""/>
              <a:defRPr/>
            </a:pPr>
            <a:r>
              <a:rPr kumimoji="0" lang="es-HN" altLang="es-HN" sz="14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rPr>
              <a:t>Agradecer en primer lugar a Dios  por  haberme permitido durante este periodo desempeñar el cargo de presidenta de la COOMUPL.</a:t>
            </a:r>
            <a:endParaRPr kumimoji="0" lang="es-ES" altLang="es-HN" sz="14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endParaRPr>
          </a:p>
          <a:p>
            <a:pPr marL="229235" marR="0" lvl="0" indent="-229235" algn="just"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Char char=""/>
              <a:defRPr/>
            </a:pPr>
            <a:endParaRPr kumimoji="0" lang="es-HN" altLang="es-HN" sz="14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endParaRPr>
          </a:p>
          <a:p>
            <a:pPr marL="229235" marR="0" lvl="0" indent="-229235" algn="just"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Char char=""/>
              <a:defRPr/>
            </a:pPr>
            <a:r>
              <a:rPr kumimoji="0" lang="es-HN" altLang="es-HN" sz="14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rPr>
              <a:t>En el presente año hemos logrado desarrollar nuevos proyectos en beneficio de nuestros afiliados, como también</a:t>
            </a:r>
            <a:r>
              <a:rPr kumimoji="0" lang="es-HN" altLang="es-HN" sz="1400" b="0" i="0" u="none" strike="noStrike" kern="1200" cap="none" spc="0" normalizeH="0" noProof="0" dirty="0">
                <a:ln>
                  <a:noFill/>
                </a:ln>
                <a:solidFill>
                  <a:schemeClr val="tx1">
                    <a:lumMod val="75000"/>
                    <a:lumOff val="25000"/>
                  </a:schemeClr>
                </a:solidFill>
                <a:effectLst/>
                <a:uLnTx/>
                <a:uFillTx/>
                <a:latin typeface="+mn-lt"/>
                <a:ea typeface="+mn-ea"/>
                <a:cs typeface="Arial" panose="020B0604020202020204" pitchFamily="34" charset="0"/>
              </a:rPr>
              <a:t> brindar financiamiento en diferentes rubros (mantenimiento de fincas de café, producción de granos básicos, hortalizas, comercio, vivienda, microempresas, ganadería, </a:t>
            </a:r>
            <a:r>
              <a:rPr kumimoji="0" lang="es-HN" altLang="es-HN" sz="1400" b="0" i="0" u="none" strike="noStrike" kern="1200" cap="none" spc="0" normalizeH="0" noProof="0" dirty="0" err="1">
                <a:ln>
                  <a:noFill/>
                </a:ln>
                <a:solidFill>
                  <a:schemeClr val="tx1">
                    <a:lumMod val="75000"/>
                    <a:lumOff val="25000"/>
                  </a:schemeClr>
                </a:solidFill>
                <a:effectLst/>
                <a:uLnTx/>
                <a:uFillTx/>
                <a:latin typeface="+mn-lt"/>
                <a:ea typeface="+mn-ea"/>
                <a:cs typeface="Arial" panose="020B0604020202020204" pitchFamily="34" charset="0"/>
              </a:rPr>
              <a:t>etc</a:t>
            </a:r>
            <a:r>
              <a:rPr lang="es-HN" altLang="es-HN" sz="1400" dirty="0">
                <a:cs typeface="Arial" panose="020B0604020202020204" pitchFamily="34" charset="0"/>
              </a:rPr>
              <a:t>. Al mismo tiempo se brindaron jornadas</a:t>
            </a:r>
            <a:r>
              <a:rPr kumimoji="0" lang="es-HN" altLang="es-HN" sz="14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rPr>
              <a:t> de Capacitación tanto a nuestros empleados, Directivos como a nuestras afiliadas (os) sobre diferentes temas, de interés para el desarrollo personal, profesional y empresarial; esto nos permitió la dirección para alcanzar el logro de nuestras metas,  las cuales están dirigidas al éxito de los emprendimientos empresariales de nuestras afiliadas (os), con el propósito de mejorar su calidad de vida, de la familia y de la comunidad en general.</a:t>
            </a:r>
          </a:p>
          <a:p>
            <a:pPr marL="229235" marR="0" lvl="0" indent="-229235" algn="just"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Char char=""/>
              <a:defRPr/>
            </a:pPr>
            <a:endParaRPr kumimoji="0" lang="es-HN" altLang="es-HN" sz="14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endParaRPr>
          </a:p>
          <a:p>
            <a:pPr marL="229235" marR="0" lvl="0" indent="-229235" algn="just"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Char char=""/>
              <a:defRPr/>
            </a:pPr>
            <a:r>
              <a:rPr kumimoji="0" lang="es-HN" altLang="es-HN" sz="14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rPr>
              <a:t>Es importante darles a conocer que se está trabajando de acuerdo a las normativas establecidas por </a:t>
            </a:r>
            <a:r>
              <a:rPr lang="es-HN" altLang="es-HN" sz="1400" dirty="0">
                <a:cs typeface="Arial" panose="020B0604020202020204" pitchFamily="34" charset="0"/>
              </a:rPr>
              <a:t>el</a:t>
            </a:r>
            <a:r>
              <a:rPr kumimoji="0" lang="es-HN" altLang="es-HN" sz="14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rPr>
              <a:t> Consejo Nacional de Supervisión de Cooperativas CONSUCOP, pues no queremos crearle dificultades a la cooperativa por pago de multas por incumplimiento de estas normativas.</a:t>
            </a:r>
            <a:endParaRPr kumimoji="0" lang="es-ES" altLang="es-HN" sz="1400" b="0"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endParaRPr>
          </a:p>
          <a:p>
            <a:pPr marL="229235" marR="0" lvl="0" indent="-229235" algn="just" defTabSz="342900" rtl="0" eaLnBrk="1" fontAlgn="auto" latinLnBrk="0" hangingPunct="1">
              <a:lnSpc>
                <a:spcPct val="100000"/>
              </a:lnSpc>
              <a:spcBef>
                <a:spcPts val="750"/>
              </a:spcBef>
              <a:spcAft>
                <a:spcPts val="0"/>
              </a:spcAft>
              <a:buClr>
                <a:schemeClr val="accent1"/>
              </a:buClr>
              <a:buSzPct val="80000"/>
              <a:buFont typeface="Wingdings 3" panose="05040102010807070707" pitchFamily="18" charset="2"/>
              <a:buChar char=""/>
              <a:defRPr/>
            </a:pPr>
            <a:endParaRPr kumimoji="0" lang="es-HN" altLang="es-HN" sz="135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mn-ea"/>
              <a:cs typeface="Arial" panose="020B0604020202020204" pitchFamily="34" charset="0"/>
            </a:endParaRPr>
          </a:p>
        </p:txBody>
      </p:sp>
      <p:sp>
        <p:nvSpPr>
          <p:cNvPr id="5" name="Text Box 1093"/>
          <p:cNvSpPr txBox="1">
            <a:spLocks noChangeArrowheads="1"/>
          </p:cNvSpPr>
          <p:nvPr/>
        </p:nvSpPr>
        <p:spPr bwMode="auto">
          <a:xfrm>
            <a:off x="765175" y="846138"/>
            <a:ext cx="4087813" cy="523875"/>
          </a:xfrm>
          <a:prstGeom prst="rect">
            <a:avLst/>
          </a:prstGeom>
          <a:noFill/>
          <a:ln w="9525">
            <a:noFill/>
            <a:miter lim="800000"/>
            <a:headEnd type="none" w="sm" len="sm"/>
            <a:tailEnd type="none" w="sm" len="sm"/>
          </a:ln>
        </p:spPr>
        <p:txBody>
          <a:bodyPr lIns="91428" tIns="45714" rIns="91428" bIns="45714">
            <a:spAutoFit/>
          </a:bodyPr>
          <a:lstStyle/>
          <a:p>
            <a:pPr marR="0" algn="ctr" defTabSz="914400">
              <a:spcBef>
                <a:spcPct val="50000"/>
              </a:spcBef>
              <a:buClrTx/>
              <a:buSzTx/>
              <a:buFontTx/>
              <a:buNone/>
              <a:defRPr/>
            </a:pPr>
            <a:r>
              <a:rPr kumimoji="0" lang="es-ES" sz="2800" b="0" kern="1200" cap="none" spc="0" normalizeH="0" baseline="0" noProof="0" dirty="0">
                <a:solidFill>
                  <a:srgbClr val="008000"/>
                </a:solidFill>
                <a:effectLst>
                  <a:outerShdw blurRad="38100" dist="38100" dir="2700000" algn="tl">
                    <a:srgbClr val="000000">
                      <a:alpha val="43137"/>
                    </a:srgbClr>
                  </a:outerShdw>
                </a:effectLst>
                <a:latin typeface="Comic Sans MS" panose="030F0702030302020204" pitchFamily="66" charset="0"/>
                <a:ea typeface="+mn-ea"/>
                <a:cs typeface="+mn-cs"/>
              </a:rPr>
              <a:t>Carta de la Presidenta</a:t>
            </a:r>
            <a:r>
              <a:rPr kumimoji="0" lang="es-ES" sz="2800" b="0" kern="1200" cap="none" spc="0" normalizeH="0" baseline="0" noProof="0" dirty="0">
                <a:solidFill>
                  <a:srgbClr val="008000"/>
                </a:solidFill>
                <a:effectLst>
                  <a:outerShdw blurRad="38100" dist="38100" dir="2700000" algn="tl">
                    <a:srgbClr val="000000">
                      <a:alpha val="43137"/>
                    </a:srgbClr>
                  </a:outerShdw>
                </a:effectLst>
                <a:latin typeface="Agency FB" panose="020B0503020202020204" pitchFamily="34" charset="0"/>
                <a:ea typeface="+mn-ea"/>
                <a:cs typeface="+mn-cs"/>
              </a:rPr>
              <a:t> </a:t>
            </a:r>
          </a:p>
        </p:txBody>
      </p:sp>
      <p:pic>
        <p:nvPicPr>
          <p:cNvPr id="21508" name="Picture 7" descr="C:\Users\Lourdes\Desktop\IMG-20160401-WA0004.jpg"/>
          <p:cNvPicPr>
            <a:picLocks noChangeAspect="1"/>
          </p:cNvPicPr>
          <p:nvPr/>
        </p:nvPicPr>
        <p:blipFill>
          <a:blip r:embed="rId2"/>
          <a:stretch>
            <a:fillRect/>
          </a:stretch>
        </p:blipFill>
        <p:spPr>
          <a:xfrm>
            <a:off x="4852988" y="106363"/>
            <a:ext cx="1570037" cy="1798637"/>
          </a:xfrm>
          <a:prstGeom prst="rect">
            <a:avLst/>
          </a:prstGeom>
          <a:noFill/>
          <a:ln w="9525">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Personalizado 26">
      <a:dk1>
        <a:srgbClr val="000000"/>
      </a:dk1>
      <a:lt1>
        <a:srgbClr val="FFFFFF"/>
      </a:lt1>
      <a:dk2>
        <a:srgbClr val="FFFFFF"/>
      </a:dk2>
      <a:lt2>
        <a:srgbClr val="FFFFFF"/>
      </a:lt2>
      <a:accent1>
        <a:srgbClr val="DAEDEF"/>
      </a:accent1>
      <a:accent2>
        <a:srgbClr val="CCD795"/>
      </a:accent2>
      <a:accent3>
        <a:srgbClr val="FFFFFF"/>
      </a:accent3>
      <a:accent4>
        <a:srgbClr val="FFBFBF"/>
      </a:accent4>
      <a:accent5>
        <a:srgbClr val="DAEDEF"/>
      </a:accent5>
      <a:accent6>
        <a:srgbClr val="2D2D8A"/>
      </a:accent6>
      <a:hlink>
        <a:srgbClr val="0C0C0C"/>
      </a:hlink>
      <a:folHlink>
        <a:srgbClr val="003300"/>
      </a:folHlink>
    </a:clrScheme>
    <a:fontScheme name="Diseño personaliz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es-E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es-E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iseño 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ersonaliz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ersonaliz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ersonaliz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ersonaliz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ersonaliz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ersonaliz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ersonaliz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ersonaliz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ersonaliz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ersonaliz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ersonaliz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4764</TotalTime>
  <Words>2021</Words>
  <Application>Microsoft Office PowerPoint</Application>
  <PresentationFormat>Carta (216 x 279 mm)</PresentationFormat>
  <Paragraphs>238</Paragraphs>
  <Slides>40</Slides>
  <Notes>5</Notes>
  <HiddenSlides>0</HiddenSlides>
  <MMClips>0</MMClips>
  <ScaleCrop>false</ScaleCrop>
  <HeadingPairs>
    <vt:vector size="6" baseType="variant">
      <vt:variant>
        <vt:lpstr>Fuentes usadas</vt:lpstr>
      </vt:variant>
      <vt:variant>
        <vt:i4>24</vt:i4>
      </vt:variant>
      <vt:variant>
        <vt:lpstr>Tema</vt:lpstr>
      </vt:variant>
      <vt:variant>
        <vt:i4>2</vt:i4>
      </vt:variant>
      <vt:variant>
        <vt:lpstr>Títulos de diapositiva</vt:lpstr>
      </vt:variant>
      <vt:variant>
        <vt:i4>40</vt:i4>
      </vt:variant>
    </vt:vector>
  </HeadingPairs>
  <TitlesOfParts>
    <vt:vector size="66" baseType="lpstr">
      <vt:lpstr>Microsoft JhengHei</vt:lpstr>
      <vt:lpstr>Microsoft YaHei Light</vt:lpstr>
      <vt:lpstr>MingLiU_HKSCS-ExtB</vt:lpstr>
      <vt:lpstr>MingLiU-ExtB</vt:lpstr>
      <vt:lpstr>Agency FB</vt:lpstr>
      <vt:lpstr>Aharoni</vt:lpstr>
      <vt:lpstr>Arial</vt:lpstr>
      <vt:lpstr>Book Antiqua</vt:lpstr>
      <vt:lpstr>Calibri</vt:lpstr>
      <vt:lpstr>ChesterfieldAntD</vt:lpstr>
      <vt:lpstr>Comic Sans MS</vt:lpstr>
      <vt:lpstr>Courier New</vt:lpstr>
      <vt:lpstr>Microsoft Himalaya</vt:lpstr>
      <vt:lpstr>Microsoft Sans Serif</vt:lpstr>
      <vt:lpstr>Microsoft Yi Baiti</vt:lpstr>
      <vt:lpstr>Modern No. 20</vt:lpstr>
      <vt:lpstr>Script MT Bold</vt:lpstr>
      <vt:lpstr>Symbol</vt:lpstr>
      <vt:lpstr>Tahoma</vt:lpstr>
      <vt:lpstr>Times New Roman</vt:lpstr>
      <vt:lpstr>Trebuchet MS</vt:lpstr>
      <vt:lpstr>Wingdings</vt:lpstr>
      <vt:lpstr>Wingdings 2</vt:lpstr>
      <vt:lpstr>Wingdings 3</vt:lpstr>
      <vt:lpstr>Diseño personalizado</vt:lpstr>
      <vt:lpstr>Faceta</vt:lpstr>
      <vt:lpstr>Presentación de PowerPoint</vt:lpstr>
      <vt:lpstr>Presentación de PowerPoint</vt:lpstr>
      <vt:lpstr>Presentación de PowerPoint</vt:lpstr>
      <vt:lpstr>Presentación de PowerPoint</vt:lpstr>
      <vt:lpstr>Presentación de PowerPoint</vt:lpstr>
      <vt:lpstr>ANTECEDENTES HISTORICOS DE LA  COOMUPL </vt:lpstr>
      <vt:lpstr>Presentación de PowerPoint</vt:lpstr>
      <vt:lpstr>Presentación de PowerPoint</vt:lpstr>
      <vt:lpstr>Presentación de PowerPoint</vt:lpstr>
      <vt:lpstr>Presentación de PowerPoint</vt:lpstr>
      <vt:lpstr>Presentación de PowerPoint</vt:lpstr>
      <vt:lpstr>Presentación de PowerPoint</vt:lpstr>
      <vt:lpstr>Estructura Organizativa de la Coomupl</vt:lpstr>
      <vt:lpstr>BENEFICIOS</vt:lpstr>
      <vt:lpstr>INSTITUCIONES QUE NOS BRINDAN             FINANCIAMIENTO</vt:lpstr>
      <vt:lpstr>Presentación de PowerPoint</vt:lpstr>
      <vt:lpstr>    INFORME JUNTA DIRECTIVA  De acuerdo a lo establecido en la Ley de Cooperativas de Honduras y en los Estatutos, la Junta Directiva presenta a la Asamblea el informe de las actividades desarrolladas en el año 2019.  a).- Celebración de las reuniones ordinarias mensuales y extraordinarias b) .- Participar en las reuniones ordinarias y extraordinarias de la Zona No. 6 de la FACACH  c) .- Sostener reuniones de trabajo con Organismos Nacionales como Internacionales para la gestión de fondos para financiamiento de las afiliadas y afiliados. d).- Participar en las reuniones en el Comité de Cumplimiento y de Riesgo de conformidad a lo establecido en la Normativa. e) .- Participar en las diferentes jornadas de capacitación  f).- Participar en la asamblea General Ordinaria de la FACACH  g) Participar en la Asamblea General de REDES  h) .- Se aprobaron 30 créditos  a nivel del Comité de crédito, brindándose un total de L. 5,495,000.00 esto más lo que fue otorgado a nivel de la aprobación de la Gerencia General y los Jefes de cada Ventanilla. i) .- Visitas a las distintas Ventanillas de la cooperativa para reunirse con los empleados para evaluar el cumplimiento de m etas y especialmente la mora. K) .- Reunión con todos los empleados para evaluar el Plan Empresarial 2019 y el Plan Empresarial 2020. l)Participación en la discusión y aprobación del Plan Empresarial del 2019 m) .- Participar en todas las asambleas informativas de la cooperativa del año 2019. n).- Se ha continuado con las gestiones ante la Fiscalía de Marcala y de La Paz para darle continuidad a las demandas de Aprobación Indebida de exempleadas de la cooperativa. ñ) Reuniones conjuntas con la Junta Vigilancia para tratar temas relacionados con la Auditoria Interna y externa.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CAPACITACIONES A LOS EMPLEADOS. a) .- Reformas a La Ley de Cooperativas de Honduras  b).- Actualización Tributaria c) .- Participación para elaboración del Informe Sistemático. d).- Curso sobre Gestión Integración de Riesgo e implementación de la normativa vigente. E) .- Prevención de Lavado de Activo y Financiamiento al Terrorismo. F) Capacitación sobre Plantilla de datos de información financiera. G.- Análisis de Crédito Agrícola h).- Capacitación sobre Flujo de Caja i) .- Capacitación sobre Gobierno  Corporativo j).- Manual de crédito para Financiamiento. K) .- Seminario de Servicio al Cliente, Proceso de Riesgo y envió de remesas en sistema Ley Especial contra el lavado de activo y  financiamiento al terrorismo. L).-Capacitación sobre Gestión de Riesgo ll).- Protección al Cliente  m) .- Capacitación sobre Área de Crédito n).- Capacitación sobre nueva versión del sistema SISC ñ).- Capacitación sobre Legislación Laboral o) Capacitación Conocimiento y análisis de los Estados Financieros p).- Capacitación sobre Emprendedurismo. Q).- Capacitación en alianza con ASONHPLASA sobre temas de  toma de citologías, cáncer de mamas , Métodos Anticonceptivos r) .- Capacitación sobre siembra mantenimiento y control de enfermedades. S).- Capacitación sobre el manejo de las Normativas de la SAR.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ANEXOS.</vt:lpstr>
      <vt:lpstr>Presentación de PowerPoint</vt:lpstr>
      <vt:lpstr>TALENTO HUMANO</vt:lpstr>
      <vt:lpstr>Presentación de PowerPoint</vt:lpstr>
      <vt:lpstr>Presentación de PowerPoint</vt:lpstr>
    </vt:vector>
  </TitlesOfParts>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c:creator>
  <cp:lastModifiedBy>Emilio</cp:lastModifiedBy>
  <cp:revision>1272</cp:revision>
  <cp:lastPrinted>2021-04-14T15:17:20Z</cp:lastPrinted>
  <dcterms:created xsi:type="dcterms:W3CDTF">2005-05-11T15:31:30Z</dcterms:created>
  <dcterms:modified xsi:type="dcterms:W3CDTF">2021-04-14T17:44:27Z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3082-10.2.0.5965</vt:lpwstr>
  </property>
</Properties>
</file>