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47"/>
  </p:notesMasterIdLst>
  <p:handoutMasterIdLst>
    <p:handoutMasterId r:id="rId48"/>
  </p:handoutMasterIdLst>
  <p:sldIdLst>
    <p:sldId id="321" r:id="rId3"/>
    <p:sldId id="256" r:id="rId4"/>
    <p:sldId id="319" r:id="rId5"/>
    <p:sldId id="324" r:id="rId6"/>
    <p:sldId id="329" r:id="rId7"/>
    <p:sldId id="348" r:id="rId8"/>
    <p:sldId id="349" r:id="rId9"/>
    <p:sldId id="350" r:id="rId10"/>
    <p:sldId id="306" r:id="rId11"/>
    <p:sldId id="320" r:id="rId12"/>
    <p:sldId id="364" r:id="rId13"/>
    <p:sldId id="334" r:id="rId14"/>
    <p:sldId id="323" r:id="rId15"/>
    <p:sldId id="258" r:id="rId16"/>
    <p:sldId id="353" r:id="rId17"/>
    <p:sldId id="351" r:id="rId18"/>
    <p:sldId id="352" r:id="rId19"/>
    <p:sldId id="354" r:id="rId20"/>
    <p:sldId id="356" r:id="rId21"/>
    <p:sldId id="355" r:id="rId22"/>
    <p:sldId id="357" r:id="rId23"/>
    <p:sldId id="362" r:id="rId24"/>
    <p:sldId id="361" r:id="rId25"/>
    <p:sldId id="367" r:id="rId26"/>
    <p:sldId id="368" r:id="rId27"/>
    <p:sldId id="369" r:id="rId28"/>
    <p:sldId id="371" r:id="rId29"/>
    <p:sldId id="370" r:id="rId30"/>
    <p:sldId id="358" r:id="rId31"/>
    <p:sldId id="359" r:id="rId32"/>
    <p:sldId id="372" r:id="rId33"/>
    <p:sldId id="376" r:id="rId34"/>
    <p:sldId id="377" r:id="rId35"/>
    <p:sldId id="378" r:id="rId36"/>
    <p:sldId id="379" r:id="rId37"/>
    <p:sldId id="373" r:id="rId38"/>
    <p:sldId id="374" r:id="rId39"/>
    <p:sldId id="366" r:id="rId40"/>
    <p:sldId id="365" r:id="rId41"/>
    <p:sldId id="375" r:id="rId42"/>
    <p:sldId id="325" r:id="rId43"/>
    <p:sldId id="330" r:id="rId44"/>
    <p:sldId id="360" r:id="rId45"/>
    <p:sldId id="363" r:id="rId46"/>
  </p:sldIdLst>
  <p:sldSz cx="6858000" cy="9144000" type="letter"/>
  <p:notesSz cx="9979025" cy="6834188"/>
  <p:defaultTextStyle>
    <a:defPPr>
      <a:defRPr lang="es-ES"/>
    </a:defPPr>
    <a:lvl1pPr marL="0" lvl="0"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1pPr>
    <a:lvl2pPr marL="457200" lvl="1"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2pPr>
    <a:lvl3pPr marL="914400" lvl="2"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3pPr>
    <a:lvl4pPr marL="1371600" lvl="3"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4pPr>
    <a:lvl5pPr marL="1828800" lvl="4"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5pPr>
    <a:lvl6pPr marL="2286000" lvl="5"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6pPr>
    <a:lvl7pPr marL="2743200" lvl="6"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7pPr>
    <a:lvl8pPr marL="3200400" lvl="7"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8pPr>
    <a:lvl9pPr marL="3657600" lvl="8" indent="0" algn="l" defTabSz="914400" rtl="0" eaLnBrk="0" fontAlgn="base" latinLnBrk="0" hangingPunct="0">
      <a:lnSpc>
        <a:spcPct val="100000"/>
      </a:lnSpc>
      <a:spcBef>
        <a:spcPct val="0"/>
      </a:spcBef>
      <a:spcAft>
        <a:spcPct val="0"/>
      </a:spcAft>
      <a:buNone/>
      <a:defRPr b="1" i="0" u="none" kern="1200" baseline="0">
        <a:solidFill>
          <a:schemeClr val="tx1"/>
        </a:solidFill>
        <a:latin typeface="Times New Roman" panose="02020603050405020304" pitchFamily="18" charset="0"/>
        <a:ea typeface="Arial" panose="020B0604020202020204" pitchFamily="34" charset="0"/>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99"/>
    <a:srgbClr val="33CC33"/>
    <a:srgbClr val="003300"/>
    <a:srgbClr val="00BC00"/>
    <a:srgbClr val="FFFFFF"/>
    <a:srgbClr val="FFCC00"/>
    <a:srgbClr val="BC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p:restoredTop sz="94063"/>
  </p:normalViewPr>
  <p:slideViewPr>
    <p:cSldViewPr snapToObjects="1" showGuides="1">
      <p:cViewPr varScale="1">
        <p:scale>
          <a:sx n="53" d="100"/>
          <a:sy n="53" d="100"/>
        </p:scale>
        <p:origin x="1902" y="72"/>
      </p:cViewPr>
      <p:guideLst>
        <p:guide orient="horz" pos="2880"/>
        <p:guide pos="2160"/>
      </p:guideLst>
    </p:cSldViewPr>
  </p:slideViewPr>
  <p:outlineViewPr>
    <p:cViewPr>
      <p:scale>
        <a:sx n="33" d="100"/>
        <a:sy n="33" d="100"/>
      </p:scale>
      <p:origin x="0" y="11682"/>
    </p:cViewPr>
  </p:outlineViewPr>
  <p:notesTextViewPr>
    <p:cViewPr>
      <p:scale>
        <a:sx n="100" d="100"/>
        <a:sy n="100" d="100"/>
      </p:scale>
      <p:origin x="0" y="0"/>
    </p:cViewPr>
  </p:notesTextViewPr>
  <p:sorterViewPr showFormatting="0">
    <p:cViewPr>
      <p:scale>
        <a:sx n="100" d="100"/>
        <a:sy n="100" d="100"/>
      </p:scale>
      <p:origin x="0" y="3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324350" cy="339725"/>
          </a:xfrm>
          <a:prstGeom prst="rect">
            <a:avLst/>
          </a:prstGeom>
          <a:noFill/>
          <a:ln w="9525">
            <a:noFill/>
            <a:miter lim="800000"/>
          </a:ln>
          <a:effectLst/>
        </p:spPr>
        <p:txBody>
          <a:bodyPr vert="horz" wrap="square" lIns="90478" tIns="45239" rIns="90478" bIns="45239" numCol="1" anchor="t" anchorCtr="0" compatLnSpc="1"/>
          <a:lstStyle>
            <a:lvl1pPr defTabSz="904875" eaLnBrk="1" hangingPunct="1">
              <a:defRPr kumimoji="0" sz="1200" b="0">
                <a:cs typeface="+mn-cs"/>
              </a:defRPr>
            </a:lvl1pPr>
          </a:lstStyle>
          <a:p>
            <a:pPr marL="0" marR="0" lvl="0" indent="0" algn="l" defTabSz="904875" rtl="0" eaLnBrk="1" fontAlgn="base" latinLnBrk="0" hangingPunct="1">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291" name="Rectangle 3"/>
          <p:cNvSpPr>
            <a:spLocks noGrp="1" noChangeArrowheads="1"/>
          </p:cNvSpPr>
          <p:nvPr>
            <p:ph type="dt" sz="quarter" idx="1"/>
          </p:nvPr>
        </p:nvSpPr>
        <p:spPr bwMode="auto">
          <a:xfrm>
            <a:off x="5659438" y="0"/>
            <a:ext cx="4319588" cy="339725"/>
          </a:xfrm>
          <a:prstGeom prst="rect">
            <a:avLst/>
          </a:prstGeom>
          <a:noFill/>
          <a:ln w="9525">
            <a:noFill/>
            <a:miter lim="800000"/>
          </a:ln>
          <a:effectLst/>
        </p:spPr>
        <p:txBody>
          <a:bodyPr vert="horz" wrap="square" lIns="90478" tIns="45239" rIns="90478" bIns="45239" numCol="1" anchor="t" anchorCtr="0" compatLnSpc="1"/>
          <a:lstStyle>
            <a:lvl1pPr algn="r" defTabSz="904875" eaLnBrk="1" hangingPunct="1">
              <a:defRPr kumimoji="0" sz="1200" b="0">
                <a:cs typeface="+mn-cs"/>
              </a:defRPr>
            </a:lvl1pPr>
          </a:lstStyle>
          <a:p>
            <a:pPr marL="0" marR="0" lvl="0" indent="0" algn="r" defTabSz="904875" rtl="0" eaLnBrk="1" fontAlgn="base" latinLnBrk="0" hangingPunct="1">
              <a:lnSpc>
                <a:spcPct val="100000"/>
              </a:lnSpc>
              <a:spcBef>
                <a:spcPct val="0"/>
              </a:spcBef>
              <a:spcAft>
                <a:spcPct val="0"/>
              </a:spcAft>
              <a:buClrTx/>
              <a:buSzTx/>
              <a:buFontTx/>
              <a:buNone/>
              <a:defRPr/>
            </a:pPr>
            <a:fld id="{B8E2D2F0-67E0-4143-A785-5A676B379419}" type="datetime1">
              <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22/03/2019</a:t>
            </a:fld>
            <a:endParaRPr kumimoji="0" lang="es-E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2292" name="Rectangle 4"/>
          <p:cNvSpPr>
            <a:spLocks noGrp="1" noChangeArrowheads="1"/>
          </p:cNvSpPr>
          <p:nvPr>
            <p:ph type="ftr" sz="quarter" idx="2"/>
          </p:nvPr>
        </p:nvSpPr>
        <p:spPr bwMode="auto">
          <a:xfrm>
            <a:off x="0" y="6494463"/>
            <a:ext cx="4324350" cy="339725"/>
          </a:xfrm>
          <a:prstGeom prst="rect">
            <a:avLst/>
          </a:prstGeom>
          <a:noFill/>
          <a:ln w="9525">
            <a:noFill/>
            <a:miter lim="800000"/>
          </a:ln>
          <a:effectLst/>
        </p:spPr>
        <p:txBody>
          <a:bodyPr vert="horz" wrap="square" lIns="90478" tIns="45239" rIns="90478" bIns="45239" numCol="1" anchor="b" anchorCtr="0" compatLnSpc="1"/>
          <a:lstStyle>
            <a:lvl1pPr defTabSz="904875" eaLnBrk="1" hangingPunct="1">
              <a:defRPr kumimoji="0" sz="1200" b="0">
                <a:cs typeface="+mn-cs"/>
              </a:defRPr>
            </a:lvl1pPr>
          </a:lstStyle>
          <a:p>
            <a:pPr marL="0" marR="0" lvl="0" indent="0" algn="l" defTabSz="904875" rtl="0" eaLnBrk="1" fontAlgn="base" latinLnBrk="0" hangingPunct="1">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293" name="Rectangle 5"/>
          <p:cNvSpPr>
            <a:spLocks noGrp="1" noChangeArrowheads="1"/>
          </p:cNvSpPr>
          <p:nvPr>
            <p:ph type="sldNum" sz="quarter" idx="3"/>
          </p:nvPr>
        </p:nvSpPr>
        <p:spPr bwMode="auto">
          <a:xfrm>
            <a:off x="5659438" y="6494463"/>
            <a:ext cx="4319588" cy="339725"/>
          </a:xfrm>
          <a:prstGeom prst="rect">
            <a:avLst/>
          </a:prstGeom>
          <a:noFill/>
          <a:ln w="9525">
            <a:noFill/>
            <a:miter lim="800000"/>
          </a:ln>
          <a:effectLst/>
        </p:spPr>
        <p:txBody>
          <a:bodyPr vert="horz" wrap="square" lIns="90478" tIns="45239" rIns="90478" bIns="45239" numCol="1" anchor="b" anchorCtr="0" compatLnSpc="1"/>
          <a:lstStyle>
            <a:lvl1pPr algn="r" defTabSz="904875" eaLnBrk="1" hangingPunct="1">
              <a:defRPr kumimoji="0" sz="1200" b="0"/>
            </a:lvl1pPr>
          </a:lstStyle>
          <a:p>
            <a:pPr marL="0" marR="0" lvl="0" indent="0" algn="r" defTabSz="904875" rtl="0" eaLnBrk="1" fontAlgn="base" latinLnBrk="0" hangingPunct="1">
              <a:lnSpc>
                <a:spcPct val="100000"/>
              </a:lnSpc>
              <a:spcBef>
                <a:spcPct val="0"/>
              </a:spcBef>
              <a:spcAft>
                <a:spcPct val="0"/>
              </a:spcAft>
              <a:buClrTx/>
              <a:buSzTx/>
              <a:buFontTx/>
              <a:buNone/>
              <a:defRPr/>
            </a:pPr>
            <a:fld id="{D5B58DAE-FC1E-4C4F-8C72-72850167C7D0}" type="slidenum">
              <a:rPr kumimoji="0" lang="es-ES" alt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06209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313238" cy="344488"/>
          </a:xfrm>
          <a:prstGeom prst="rect">
            <a:avLst/>
          </a:prstGeom>
          <a:noFill/>
          <a:ln w="9525">
            <a:noFill/>
            <a:miter lim="800000"/>
          </a:ln>
          <a:effectLst/>
        </p:spPr>
        <p:txBody>
          <a:bodyPr vert="horz" wrap="square" lIns="90478" tIns="45239" rIns="90478" bIns="45239" numCol="1" anchor="t" anchorCtr="0" compatLnSpc="1"/>
          <a:lstStyle>
            <a:lvl1pPr defTabSz="904875" eaLnBrk="1" hangingPunct="1">
              <a:defRPr kumimoji="0" sz="1200" b="0">
                <a:cs typeface="+mn-cs"/>
              </a:defRPr>
            </a:lvl1pPr>
          </a:lstStyle>
          <a:p>
            <a:pPr marL="0" marR="0" lvl="0" indent="0" algn="l" defTabSz="904875" rtl="0" eaLnBrk="1" fontAlgn="base" latinLnBrk="0" hangingPunct="1">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339" name="Rectangle 3"/>
          <p:cNvSpPr>
            <a:spLocks noGrp="1" noChangeArrowheads="1"/>
          </p:cNvSpPr>
          <p:nvPr>
            <p:ph type="dt" idx="1"/>
          </p:nvPr>
        </p:nvSpPr>
        <p:spPr bwMode="auto">
          <a:xfrm>
            <a:off x="5611813" y="0"/>
            <a:ext cx="4311650" cy="344488"/>
          </a:xfrm>
          <a:prstGeom prst="rect">
            <a:avLst/>
          </a:prstGeom>
          <a:noFill/>
          <a:ln w="9525">
            <a:noFill/>
            <a:miter lim="800000"/>
          </a:ln>
          <a:effectLst/>
        </p:spPr>
        <p:txBody>
          <a:bodyPr vert="horz" wrap="square" lIns="90478" tIns="45239" rIns="90478" bIns="45239" numCol="1" anchor="t" anchorCtr="0" compatLnSpc="1"/>
          <a:lstStyle>
            <a:lvl1pPr algn="r" defTabSz="904875" eaLnBrk="1" hangingPunct="1">
              <a:defRPr kumimoji="0" sz="1200" b="0">
                <a:cs typeface="+mn-cs"/>
              </a:defRPr>
            </a:lvl1pPr>
          </a:lstStyle>
          <a:p>
            <a:pPr marL="0" marR="0" lvl="0" indent="0" algn="r" defTabSz="904875" rtl="0" eaLnBrk="1" fontAlgn="base" latinLnBrk="0" hangingPunct="1">
              <a:lnSpc>
                <a:spcPct val="100000"/>
              </a:lnSpc>
              <a:spcBef>
                <a:spcPct val="0"/>
              </a:spcBef>
              <a:spcAft>
                <a:spcPct val="0"/>
              </a:spcAft>
              <a:buClrTx/>
              <a:buSzTx/>
              <a:buFontTx/>
              <a:buNone/>
              <a:defRPr/>
            </a:pPr>
            <a:fld id="{CA995E68-2C59-4FFD-AD9F-6AC36B2D544A}" type="datetime1">
              <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22/03/2019</a:t>
            </a:fld>
            <a:endParaRPr kumimoji="0" lang="es-E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1268" name="Rectangle 4"/>
          <p:cNvSpPr>
            <a:spLocks noGrp="1" noRot="1" noChangeAspect="1" noTextEdit="1"/>
          </p:cNvSpPr>
          <p:nvPr>
            <p:ph type="sldImg" idx="2"/>
          </p:nvPr>
        </p:nvSpPr>
        <p:spPr>
          <a:xfrm>
            <a:off x="4011613" y="517525"/>
            <a:ext cx="1905000" cy="2538413"/>
          </a:xfrm>
          <a:prstGeom prst="rect">
            <a:avLst/>
          </a:prstGeom>
          <a:noFill/>
          <a:ln w="9525" cap="flat" cmpd="sng">
            <a:solidFill>
              <a:srgbClr val="000000"/>
            </a:solidFill>
            <a:prstDash val="solid"/>
            <a:miter/>
            <a:headEnd type="none" w="med" len="med"/>
            <a:tailEnd type="none" w="med" len="med"/>
          </a:ln>
        </p:spPr>
      </p:sp>
      <p:sp>
        <p:nvSpPr>
          <p:cNvPr id="14341" name="Rectangle 5"/>
          <p:cNvSpPr>
            <a:spLocks noGrp="1" noChangeArrowheads="1"/>
          </p:cNvSpPr>
          <p:nvPr>
            <p:ph type="body" sz="quarter" idx="3"/>
          </p:nvPr>
        </p:nvSpPr>
        <p:spPr bwMode="auto">
          <a:xfrm>
            <a:off x="1293813" y="3230563"/>
            <a:ext cx="7337425" cy="3114675"/>
          </a:xfrm>
          <a:prstGeom prst="rect">
            <a:avLst/>
          </a:prstGeom>
          <a:noFill/>
          <a:ln w="9525">
            <a:noFill/>
            <a:miter lim="800000"/>
          </a:ln>
          <a:effectLst/>
        </p:spPr>
        <p:txBody>
          <a:bodyPr vert="horz" wrap="square" lIns="90478" tIns="45239" rIns="90478" bIns="45239"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Haga clic para modificar el estilo de texto del patrón</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Segundo nivel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Tercer nivel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Cuarto nivel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Quinto nivel</a:t>
            </a:r>
          </a:p>
        </p:txBody>
      </p:sp>
      <p:sp>
        <p:nvSpPr>
          <p:cNvPr id="14342" name="Rectangle 6"/>
          <p:cNvSpPr>
            <a:spLocks noGrp="1" noChangeArrowheads="1"/>
          </p:cNvSpPr>
          <p:nvPr>
            <p:ph type="ftr" sz="quarter" idx="4"/>
          </p:nvPr>
        </p:nvSpPr>
        <p:spPr bwMode="auto">
          <a:xfrm>
            <a:off x="0" y="6518275"/>
            <a:ext cx="4313238" cy="287338"/>
          </a:xfrm>
          <a:prstGeom prst="rect">
            <a:avLst/>
          </a:prstGeom>
          <a:noFill/>
          <a:ln w="9525">
            <a:noFill/>
            <a:miter lim="800000"/>
          </a:ln>
          <a:effectLst/>
        </p:spPr>
        <p:txBody>
          <a:bodyPr vert="horz" wrap="square" lIns="90478" tIns="45239" rIns="90478" bIns="45239" numCol="1" anchor="b" anchorCtr="0" compatLnSpc="1"/>
          <a:lstStyle>
            <a:lvl1pPr defTabSz="904875" eaLnBrk="1" hangingPunct="1">
              <a:defRPr kumimoji="0" sz="1200" b="0">
                <a:cs typeface="+mn-cs"/>
              </a:defRPr>
            </a:lvl1pPr>
          </a:lstStyle>
          <a:p>
            <a:pPr marL="0" marR="0" lvl="0" indent="0" algn="l" defTabSz="904875" rtl="0" eaLnBrk="1" fontAlgn="base" latinLnBrk="0" hangingPunct="1">
              <a:lnSpc>
                <a:spcPct val="100000"/>
              </a:lnSpc>
              <a:spcBef>
                <a:spcPct val="0"/>
              </a:spcBef>
              <a:spcAft>
                <a:spcPct val="0"/>
              </a:spcAft>
              <a:buClrTx/>
              <a:buSzTx/>
              <a:buFontTx/>
              <a:buNone/>
              <a:defRPr/>
            </a:pPr>
            <a:endParaRPr kumimoji="0" 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4343" name="Rectangle 7"/>
          <p:cNvSpPr>
            <a:spLocks noGrp="1" noChangeArrowheads="1"/>
          </p:cNvSpPr>
          <p:nvPr>
            <p:ph type="sldNum" sz="quarter" idx="5"/>
          </p:nvPr>
        </p:nvSpPr>
        <p:spPr bwMode="auto">
          <a:xfrm>
            <a:off x="5611813" y="6518275"/>
            <a:ext cx="4311650" cy="287338"/>
          </a:xfrm>
          <a:prstGeom prst="rect">
            <a:avLst/>
          </a:prstGeom>
          <a:noFill/>
          <a:ln w="9525">
            <a:noFill/>
            <a:miter lim="800000"/>
          </a:ln>
          <a:effectLst/>
        </p:spPr>
        <p:txBody>
          <a:bodyPr vert="horz" wrap="square" lIns="90478" tIns="45239" rIns="90478" bIns="45239" numCol="1" anchor="b" anchorCtr="0" compatLnSpc="1"/>
          <a:lstStyle>
            <a:lvl1pPr algn="r" defTabSz="904875" eaLnBrk="1" hangingPunct="1">
              <a:defRPr kumimoji="0" sz="1200" b="0"/>
            </a:lvl1pPr>
          </a:lstStyle>
          <a:p>
            <a:pPr marL="0" marR="0" lvl="0" indent="0" algn="r" defTabSz="904875" rtl="0" eaLnBrk="1" fontAlgn="base" latinLnBrk="0" hangingPunct="1">
              <a:lnSpc>
                <a:spcPct val="100000"/>
              </a:lnSpc>
              <a:spcBef>
                <a:spcPct val="0"/>
              </a:spcBef>
              <a:spcAft>
                <a:spcPct val="0"/>
              </a:spcAft>
              <a:buClrTx/>
              <a:buSzTx/>
              <a:buFontTx/>
              <a:buNone/>
              <a:defRPr/>
            </a:pPr>
            <a:fld id="{0A085080-A789-4B5E-AAA2-081634E5110A}" type="slidenum">
              <a:rPr kumimoji="0" lang="es-ES" alt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767230333"/>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txBox="1">
            <a:spLocks noGrp="1" noChangeArrowheads="1"/>
          </p:cNvSpPr>
          <p:nvPr>
            <p:ph type="dt" sz="half"/>
          </p:nvPr>
        </p:nvSpPr>
        <p:spPr bwMode="auto">
          <a:ln/>
        </p:spPr>
        <p:txBody>
          <a:bodyPr wrap="square" lIns="90478" tIns="45239" rIns="90478" bIns="45239" numCol="1" anchor="t" anchorCtr="0" compatLnSpc="1"/>
          <a:lstStyle>
            <a:lvl1pPr defTabSz="904875" eaLnBrk="0" hangingPunct="0">
              <a:defRPr kumimoji="1" b="1">
                <a:solidFill>
                  <a:schemeClr val="tx1"/>
                </a:solidFill>
                <a:latin typeface="Times New Roman" panose="02020603050405020304" pitchFamily="18" charset="0"/>
              </a:defRPr>
            </a:lvl1pPr>
            <a:lvl2pPr marL="742950" indent="-285750" defTabSz="904875" eaLnBrk="0" hangingPunct="0">
              <a:defRPr kumimoji="1" b="1">
                <a:solidFill>
                  <a:schemeClr val="tx1"/>
                </a:solidFill>
                <a:latin typeface="Times New Roman" panose="02020603050405020304" pitchFamily="18" charset="0"/>
              </a:defRPr>
            </a:lvl2pPr>
            <a:lvl3pPr marL="1143000" indent="-228600" defTabSz="904875" eaLnBrk="0" hangingPunct="0">
              <a:defRPr kumimoji="1" b="1">
                <a:solidFill>
                  <a:schemeClr val="tx1"/>
                </a:solidFill>
                <a:latin typeface="Times New Roman" panose="02020603050405020304" pitchFamily="18" charset="0"/>
              </a:defRPr>
            </a:lvl3pPr>
            <a:lvl4pPr marL="1600200" indent="-228600" defTabSz="904875" eaLnBrk="0" hangingPunct="0">
              <a:defRPr kumimoji="1" b="1">
                <a:solidFill>
                  <a:schemeClr val="tx1"/>
                </a:solidFill>
                <a:latin typeface="Times New Roman" panose="02020603050405020304" pitchFamily="18" charset="0"/>
              </a:defRPr>
            </a:lvl4pPr>
            <a:lvl5pPr marL="2057400" indent="-228600" defTabSz="904875" eaLnBrk="0" hangingPunct="0">
              <a:defRPr kumimoji="1" b="1">
                <a:solidFill>
                  <a:schemeClr val="tx1"/>
                </a:solidFill>
                <a:latin typeface="Times New Roman" panose="02020603050405020304" pitchFamily="18" charset="0"/>
              </a:defRPr>
            </a:lvl5pPr>
            <a:lvl6pPr marL="2514600" indent="-228600" defTabSz="904875" eaLnBrk="0" fontAlgn="base" hangingPunct="0">
              <a:spcBef>
                <a:spcPct val="0"/>
              </a:spcBef>
              <a:spcAft>
                <a:spcPct val="0"/>
              </a:spcAft>
              <a:defRPr kumimoji="1" b="1">
                <a:solidFill>
                  <a:schemeClr val="tx1"/>
                </a:solidFill>
                <a:latin typeface="Times New Roman" panose="02020603050405020304" pitchFamily="18" charset="0"/>
              </a:defRPr>
            </a:lvl6pPr>
            <a:lvl7pPr marL="2971800" indent="-228600" defTabSz="904875" eaLnBrk="0" fontAlgn="base" hangingPunct="0">
              <a:spcBef>
                <a:spcPct val="0"/>
              </a:spcBef>
              <a:spcAft>
                <a:spcPct val="0"/>
              </a:spcAft>
              <a:defRPr kumimoji="1" b="1">
                <a:solidFill>
                  <a:schemeClr val="tx1"/>
                </a:solidFill>
                <a:latin typeface="Times New Roman" panose="02020603050405020304" pitchFamily="18" charset="0"/>
              </a:defRPr>
            </a:lvl7pPr>
            <a:lvl8pPr marL="3429000" indent="-228600" defTabSz="904875" eaLnBrk="0" fontAlgn="base" hangingPunct="0">
              <a:spcBef>
                <a:spcPct val="0"/>
              </a:spcBef>
              <a:spcAft>
                <a:spcPct val="0"/>
              </a:spcAft>
              <a:defRPr kumimoji="1" b="1">
                <a:solidFill>
                  <a:schemeClr val="tx1"/>
                </a:solidFill>
                <a:latin typeface="Times New Roman" panose="02020603050405020304" pitchFamily="18" charset="0"/>
              </a:defRPr>
            </a:lvl8pPr>
            <a:lvl9pPr marL="3886200" indent="-228600" defTabSz="904875" eaLnBrk="0" fontAlgn="base" hangingPunct="0">
              <a:spcBef>
                <a:spcPct val="0"/>
              </a:spcBef>
              <a:spcAft>
                <a:spcPct val="0"/>
              </a:spcAft>
              <a:defRPr kumimoji="1" b="1">
                <a:solidFill>
                  <a:schemeClr val="tx1"/>
                </a:solidFill>
                <a:latin typeface="Times New Roman" panose="02020603050405020304" pitchFamily="18" charset="0"/>
              </a:defRPr>
            </a:lvl9pPr>
          </a:lstStyle>
          <a:p>
            <a:pPr marL="0" marR="0" lvl="0" indent="0" algn="r" defTabSz="904875" rtl="0" eaLnBrk="1" fontAlgn="base" latinLnBrk="0" hangingPunct="1">
              <a:lnSpc>
                <a:spcPct val="100000"/>
              </a:lnSpc>
              <a:spcBef>
                <a:spcPct val="0"/>
              </a:spcBef>
              <a:spcAft>
                <a:spcPct val="0"/>
              </a:spcAft>
              <a:buClrTx/>
              <a:buSzTx/>
              <a:buFontTx/>
              <a:buNone/>
              <a:defRPr/>
            </a:pPr>
            <a:fld id="{8BC4BC3A-B490-4EA8-ACFA-965C96796C5C}" type="datetime1">
              <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22/03/2019</a:t>
            </a:fld>
            <a:endParaRPr kumimoji="0" lang="es-E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5363" name="Rectangle 7"/>
          <p:cNvSpPr txBox="1">
            <a:spLocks noGrp="1"/>
          </p:cNvSpPr>
          <p:nvPr>
            <p:ph type="sldNum" sz="quarter"/>
          </p:nvPr>
        </p:nvSpPr>
        <p:spPr>
          <a:xfrm>
            <a:off x="5611813" y="6518275"/>
            <a:ext cx="4311650" cy="287338"/>
          </a:xfrm>
          <a:prstGeom prst="rect">
            <a:avLst/>
          </a:prstGeom>
          <a:noFill/>
          <a:ln w="9525">
            <a:noFill/>
          </a:ln>
        </p:spPr>
        <p:txBody>
          <a:bodyPr lIns="90478" tIns="45239" rIns="90478" bIns="45239" anchor="b"/>
          <a:lstStyle/>
          <a:p>
            <a:pPr lvl="0" algn="r" defTabSz="904875" eaLnBrk="1" hangingPunct="1"/>
            <a:fld id="{9A0DB2DC-4C9A-4742-B13C-FB6460FD3503}" type="slidenum">
              <a:rPr lang="es-ES" altLang="es-ES" sz="1200" b="0" dirty="0"/>
              <a:t>2</a:t>
            </a:fld>
            <a:endParaRPr lang="es-ES" altLang="es-ES" sz="1200" b="0" dirty="0"/>
          </a:p>
        </p:txBody>
      </p:sp>
      <p:sp>
        <p:nvSpPr>
          <p:cNvPr id="15364" name="Rectangle 2"/>
          <p:cNvSpPr>
            <a:spLocks noGrp="1" noRot="1" noChangeAspect="1" noTextEdit="1"/>
          </p:cNvSpPr>
          <p:nvPr>
            <p:ph type="sldImg"/>
          </p:nvPr>
        </p:nvSpPr>
        <p:spPr>
          <a:ln/>
        </p:spPr>
      </p:sp>
      <p:sp>
        <p:nvSpPr>
          <p:cNvPr id="15365" name="Rectangle 3"/>
          <p:cNvSpPr>
            <a:spLocks noGrp="1"/>
          </p:cNvSpPr>
          <p:nvPr>
            <p:ph type="body" idx="1"/>
          </p:nvPr>
        </p:nvSpPr>
        <p:spPr>
          <a:ln/>
        </p:spPr>
        <p:txBody>
          <a:bodyPr wrap="square" lIns="90478" tIns="45239" rIns="90478" bIns="45239" anchor="t"/>
          <a:lstStyle/>
          <a:p>
            <a:pPr lvl="0" eaLnBrk="1" hangingPunct="1"/>
            <a:endParaRPr lang="es-HN" altLang="es-HN" dirty="0"/>
          </a:p>
        </p:txBody>
      </p:sp>
    </p:spTree>
    <p:extLst>
      <p:ext uri="{BB962C8B-B14F-4D97-AF65-F5344CB8AC3E}">
        <p14:creationId xmlns:p14="http://schemas.microsoft.com/office/powerpoint/2010/main" val="103446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txBox="1">
            <a:spLocks noGrp="1" noChangeArrowheads="1"/>
          </p:cNvSpPr>
          <p:nvPr>
            <p:ph type="dt" sz="half"/>
          </p:nvPr>
        </p:nvSpPr>
        <p:spPr bwMode="auto">
          <a:ln/>
        </p:spPr>
        <p:txBody>
          <a:bodyPr wrap="square" lIns="90478" tIns="45239" rIns="90478" bIns="45239" numCol="1" anchor="t" anchorCtr="0" compatLnSpc="1"/>
          <a:lstStyle>
            <a:lvl1pPr defTabSz="904875" eaLnBrk="0" hangingPunct="0">
              <a:defRPr kumimoji="1" b="1">
                <a:solidFill>
                  <a:schemeClr val="tx1"/>
                </a:solidFill>
                <a:latin typeface="Times New Roman" panose="02020603050405020304" pitchFamily="18" charset="0"/>
              </a:defRPr>
            </a:lvl1pPr>
            <a:lvl2pPr marL="742950" indent="-285750" defTabSz="904875" eaLnBrk="0" hangingPunct="0">
              <a:defRPr kumimoji="1" b="1">
                <a:solidFill>
                  <a:schemeClr val="tx1"/>
                </a:solidFill>
                <a:latin typeface="Times New Roman" panose="02020603050405020304" pitchFamily="18" charset="0"/>
              </a:defRPr>
            </a:lvl2pPr>
            <a:lvl3pPr marL="1143000" indent="-228600" defTabSz="904875" eaLnBrk="0" hangingPunct="0">
              <a:defRPr kumimoji="1" b="1">
                <a:solidFill>
                  <a:schemeClr val="tx1"/>
                </a:solidFill>
                <a:latin typeface="Times New Roman" panose="02020603050405020304" pitchFamily="18" charset="0"/>
              </a:defRPr>
            </a:lvl3pPr>
            <a:lvl4pPr marL="1600200" indent="-228600" defTabSz="904875" eaLnBrk="0" hangingPunct="0">
              <a:defRPr kumimoji="1" b="1">
                <a:solidFill>
                  <a:schemeClr val="tx1"/>
                </a:solidFill>
                <a:latin typeface="Times New Roman" panose="02020603050405020304" pitchFamily="18" charset="0"/>
              </a:defRPr>
            </a:lvl4pPr>
            <a:lvl5pPr marL="2057400" indent="-228600" defTabSz="904875" eaLnBrk="0" hangingPunct="0">
              <a:defRPr kumimoji="1" b="1">
                <a:solidFill>
                  <a:schemeClr val="tx1"/>
                </a:solidFill>
                <a:latin typeface="Times New Roman" panose="02020603050405020304" pitchFamily="18" charset="0"/>
              </a:defRPr>
            </a:lvl5pPr>
            <a:lvl6pPr marL="2514600" indent="-228600" defTabSz="904875" eaLnBrk="0" fontAlgn="base" hangingPunct="0">
              <a:spcBef>
                <a:spcPct val="0"/>
              </a:spcBef>
              <a:spcAft>
                <a:spcPct val="0"/>
              </a:spcAft>
              <a:defRPr kumimoji="1" b="1">
                <a:solidFill>
                  <a:schemeClr val="tx1"/>
                </a:solidFill>
                <a:latin typeface="Times New Roman" panose="02020603050405020304" pitchFamily="18" charset="0"/>
              </a:defRPr>
            </a:lvl6pPr>
            <a:lvl7pPr marL="2971800" indent="-228600" defTabSz="904875" eaLnBrk="0" fontAlgn="base" hangingPunct="0">
              <a:spcBef>
                <a:spcPct val="0"/>
              </a:spcBef>
              <a:spcAft>
                <a:spcPct val="0"/>
              </a:spcAft>
              <a:defRPr kumimoji="1" b="1">
                <a:solidFill>
                  <a:schemeClr val="tx1"/>
                </a:solidFill>
                <a:latin typeface="Times New Roman" panose="02020603050405020304" pitchFamily="18" charset="0"/>
              </a:defRPr>
            </a:lvl7pPr>
            <a:lvl8pPr marL="3429000" indent="-228600" defTabSz="904875" eaLnBrk="0" fontAlgn="base" hangingPunct="0">
              <a:spcBef>
                <a:spcPct val="0"/>
              </a:spcBef>
              <a:spcAft>
                <a:spcPct val="0"/>
              </a:spcAft>
              <a:defRPr kumimoji="1" b="1">
                <a:solidFill>
                  <a:schemeClr val="tx1"/>
                </a:solidFill>
                <a:latin typeface="Times New Roman" panose="02020603050405020304" pitchFamily="18" charset="0"/>
              </a:defRPr>
            </a:lvl8pPr>
            <a:lvl9pPr marL="3886200" indent="-228600" defTabSz="904875" eaLnBrk="0" fontAlgn="base" hangingPunct="0">
              <a:spcBef>
                <a:spcPct val="0"/>
              </a:spcBef>
              <a:spcAft>
                <a:spcPct val="0"/>
              </a:spcAft>
              <a:defRPr kumimoji="1" b="1">
                <a:solidFill>
                  <a:schemeClr val="tx1"/>
                </a:solidFill>
                <a:latin typeface="Times New Roman" panose="02020603050405020304" pitchFamily="18" charset="0"/>
              </a:defRPr>
            </a:lvl9pPr>
          </a:lstStyle>
          <a:p>
            <a:pPr marL="0" marR="0" lvl="0" indent="0" algn="r" defTabSz="904875" rtl="0" eaLnBrk="1" fontAlgn="base" latinLnBrk="0" hangingPunct="1">
              <a:lnSpc>
                <a:spcPct val="100000"/>
              </a:lnSpc>
              <a:spcBef>
                <a:spcPct val="0"/>
              </a:spcBef>
              <a:spcAft>
                <a:spcPct val="0"/>
              </a:spcAft>
              <a:buClrTx/>
              <a:buSzTx/>
              <a:buFontTx/>
              <a:buNone/>
              <a:defRPr/>
            </a:pPr>
            <a:fld id="{AD1A5407-9041-4D9E-9832-B98CD7A0A416}" type="datetime1">
              <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22/03/2019</a:t>
            </a:fld>
            <a:endParaRPr kumimoji="0" lang="es-E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18435" name="Rectangle 7"/>
          <p:cNvSpPr txBox="1">
            <a:spLocks noGrp="1"/>
          </p:cNvSpPr>
          <p:nvPr>
            <p:ph type="sldNum" sz="quarter"/>
          </p:nvPr>
        </p:nvSpPr>
        <p:spPr>
          <a:xfrm>
            <a:off x="5611813" y="6518275"/>
            <a:ext cx="4311650" cy="287338"/>
          </a:xfrm>
          <a:prstGeom prst="rect">
            <a:avLst/>
          </a:prstGeom>
          <a:noFill/>
          <a:ln w="9525">
            <a:noFill/>
          </a:ln>
        </p:spPr>
        <p:txBody>
          <a:bodyPr lIns="90478" tIns="45239" rIns="90478" bIns="45239" anchor="b"/>
          <a:lstStyle/>
          <a:p>
            <a:pPr lvl="0" algn="r" defTabSz="904875" eaLnBrk="1" hangingPunct="1"/>
            <a:fld id="{9A0DB2DC-4C9A-4742-B13C-FB6460FD3503}" type="slidenum">
              <a:rPr lang="es-ES" altLang="es-ES" sz="1200" b="0" dirty="0"/>
              <a:t>4</a:t>
            </a:fld>
            <a:endParaRPr lang="es-ES" altLang="es-ES" sz="1200" b="0" dirty="0"/>
          </a:p>
        </p:txBody>
      </p:sp>
      <p:sp>
        <p:nvSpPr>
          <p:cNvPr id="18436" name="Rectangle 2"/>
          <p:cNvSpPr>
            <a:spLocks noGrp="1" noRot="1" noChangeAspect="1" noTextEdit="1"/>
          </p:cNvSpPr>
          <p:nvPr>
            <p:ph type="sldImg"/>
          </p:nvPr>
        </p:nvSpPr>
        <p:spPr>
          <a:ln/>
        </p:spPr>
      </p:sp>
      <p:sp>
        <p:nvSpPr>
          <p:cNvPr id="18437" name="Rectangle 3"/>
          <p:cNvSpPr>
            <a:spLocks noGrp="1"/>
          </p:cNvSpPr>
          <p:nvPr>
            <p:ph type="body" idx="1"/>
          </p:nvPr>
        </p:nvSpPr>
        <p:spPr>
          <a:ln/>
        </p:spPr>
        <p:txBody>
          <a:bodyPr wrap="square" lIns="90478" tIns="45239" rIns="90478" bIns="45239" anchor="t"/>
          <a:lstStyle/>
          <a:p>
            <a:pPr lvl="0" eaLnBrk="1" hangingPunct="1"/>
            <a:endParaRPr lang="es-HN" altLang="es-HN" dirty="0"/>
          </a:p>
        </p:txBody>
      </p:sp>
    </p:spTree>
    <p:extLst>
      <p:ext uri="{BB962C8B-B14F-4D97-AF65-F5344CB8AC3E}">
        <p14:creationId xmlns:p14="http://schemas.microsoft.com/office/powerpoint/2010/main" val="350222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ln/>
        </p:spPr>
      </p:sp>
      <p:sp>
        <p:nvSpPr>
          <p:cNvPr id="20483" name="2 Marcador de notas"/>
          <p:cNvSpPr>
            <a:spLocks noGrp="1"/>
          </p:cNvSpPr>
          <p:nvPr>
            <p:ph type="body" idx="1"/>
          </p:nvPr>
        </p:nvSpPr>
        <p:spPr>
          <a:ln/>
        </p:spPr>
        <p:txBody>
          <a:bodyPr wrap="square" lIns="90478" tIns="45239" rIns="90478" bIns="45239" anchor="t"/>
          <a:lstStyle/>
          <a:p>
            <a:pPr lvl="0"/>
            <a:endParaRPr lang="es-HN" altLang="es-HN" dirty="0"/>
          </a:p>
        </p:txBody>
      </p:sp>
      <p:sp>
        <p:nvSpPr>
          <p:cNvPr id="53252" name="3 Marcador de fecha"/>
          <p:cNvSpPr txBox="1">
            <a:spLocks noGrp="1"/>
          </p:cNvSpPr>
          <p:nvPr>
            <p:ph type="dt" sz="half"/>
          </p:nvPr>
        </p:nvSpPr>
        <p:spPr bwMode="auto">
          <a:ln/>
        </p:spPr>
        <p:txBody>
          <a:bodyPr wrap="square" lIns="90478" tIns="45239" rIns="90478" bIns="45239" numCol="1" anchor="t" anchorCtr="0" compatLnSpc="1"/>
          <a:lstStyle>
            <a:lvl1pPr defTabSz="904875" eaLnBrk="0" hangingPunct="0">
              <a:defRPr kumimoji="1" b="1">
                <a:solidFill>
                  <a:schemeClr val="tx1"/>
                </a:solidFill>
                <a:latin typeface="Times New Roman" panose="02020603050405020304" pitchFamily="18" charset="0"/>
              </a:defRPr>
            </a:lvl1pPr>
            <a:lvl2pPr marL="742950" indent="-285750" defTabSz="904875" eaLnBrk="0" hangingPunct="0">
              <a:defRPr kumimoji="1" b="1">
                <a:solidFill>
                  <a:schemeClr val="tx1"/>
                </a:solidFill>
                <a:latin typeface="Times New Roman" panose="02020603050405020304" pitchFamily="18" charset="0"/>
              </a:defRPr>
            </a:lvl2pPr>
            <a:lvl3pPr marL="1143000" indent="-228600" defTabSz="904875" eaLnBrk="0" hangingPunct="0">
              <a:defRPr kumimoji="1" b="1">
                <a:solidFill>
                  <a:schemeClr val="tx1"/>
                </a:solidFill>
                <a:latin typeface="Times New Roman" panose="02020603050405020304" pitchFamily="18" charset="0"/>
              </a:defRPr>
            </a:lvl3pPr>
            <a:lvl4pPr marL="1600200" indent="-228600" defTabSz="904875" eaLnBrk="0" hangingPunct="0">
              <a:defRPr kumimoji="1" b="1">
                <a:solidFill>
                  <a:schemeClr val="tx1"/>
                </a:solidFill>
                <a:latin typeface="Times New Roman" panose="02020603050405020304" pitchFamily="18" charset="0"/>
              </a:defRPr>
            </a:lvl4pPr>
            <a:lvl5pPr marL="2057400" indent="-228600" defTabSz="904875" eaLnBrk="0" hangingPunct="0">
              <a:defRPr kumimoji="1" b="1">
                <a:solidFill>
                  <a:schemeClr val="tx1"/>
                </a:solidFill>
                <a:latin typeface="Times New Roman" panose="02020603050405020304" pitchFamily="18" charset="0"/>
              </a:defRPr>
            </a:lvl5pPr>
            <a:lvl6pPr marL="2514600" indent="-228600" defTabSz="904875" eaLnBrk="0" fontAlgn="base" hangingPunct="0">
              <a:spcBef>
                <a:spcPct val="0"/>
              </a:spcBef>
              <a:spcAft>
                <a:spcPct val="0"/>
              </a:spcAft>
              <a:defRPr kumimoji="1" b="1">
                <a:solidFill>
                  <a:schemeClr val="tx1"/>
                </a:solidFill>
                <a:latin typeface="Times New Roman" panose="02020603050405020304" pitchFamily="18" charset="0"/>
              </a:defRPr>
            </a:lvl6pPr>
            <a:lvl7pPr marL="2971800" indent="-228600" defTabSz="904875" eaLnBrk="0" fontAlgn="base" hangingPunct="0">
              <a:spcBef>
                <a:spcPct val="0"/>
              </a:spcBef>
              <a:spcAft>
                <a:spcPct val="0"/>
              </a:spcAft>
              <a:defRPr kumimoji="1" b="1">
                <a:solidFill>
                  <a:schemeClr val="tx1"/>
                </a:solidFill>
                <a:latin typeface="Times New Roman" panose="02020603050405020304" pitchFamily="18" charset="0"/>
              </a:defRPr>
            </a:lvl7pPr>
            <a:lvl8pPr marL="3429000" indent="-228600" defTabSz="904875" eaLnBrk="0" fontAlgn="base" hangingPunct="0">
              <a:spcBef>
                <a:spcPct val="0"/>
              </a:spcBef>
              <a:spcAft>
                <a:spcPct val="0"/>
              </a:spcAft>
              <a:defRPr kumimoji="1" b="1">
                <a:solidFill>
                  <a:schemeClr val="tx1"/>
                </a:solidFill>
                <a:latin typeface="Times New Roman" panose="02020603050405020304" pitchFamily="18" charset="0"/>
              </a:defRPr>
            </a:lvl8pPr>
            <a:lvl9pPr marL="3886200" indent="-228600" defTabSz="904875" eaLnBrk="0" fontAlgn="base" hangingPunct="0">
              <a:spcBef>
                <a:spcPct val="0"/>
              </a:spcBef>
              <a:spcAft>
                <a:spcPct val="0"/>
              </a:spcAft>
              <a:defRPr kumimoji="1" b="1">
                <a:solidFill>
                  <a:schemeClr val="tx1"/>
                </a:solidFill>
                <a:latin typeface="Times New Roman" panose="02020603050405020304" pitchFamily="18" charset="0"/>
              </a:defRPr>
            </a:lvl9pPr>
          </a:lstStyle>
          <a:p>
            <a:pPr marL="0" marR="0" lvl="0" indent="0" algn="r" defTabSz="904875" rtl="0" eaLnBrk="1" fontAlgn="base" latinLnBrk="0" hangingPunct="1">
              <a:lnSpc>
                <a:spcPct val="100000"/>
              </a:lnSpc>
              <a:spcBef>
                <a:spcPct val="0"/>
              </a:spcBef>
              <a:spcAft>
                <a:spcPct val="0"/>
              </a:spcAft>
              <a:buClrTx/>
              <a:buSzTx/>
              <a:buFontTx/>
              <a:buNone/>
              <a:defRPr/>
            </a:pPr>
            <a:fld id="{34312EAB-BC78-4CD9-BBF2-0CC6FB4850BF}" type="datetime1">
              <a:rPr kumimoji="0" lang="es-E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22/03/2019</a:t>
            </a:fld>
            <a:endParaRPr kumimoji="0" lang="es-ES"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20485" name="4 Marcador de número de diapositiva"/>
          <p:cNvSpPr txBox="1">
            <a:spLocks noGrp="1"/>
          </p:cNvSpPr>
          <p:nvPr>
            <p:ph type="sldNum" sz="quarter"/>
          </p:nvPr>
        </p:nvSpPr>
        <p:spPr>
          <a:xfrm>
            <a:off x="5611813" y="6518275"/>
            <a:ext cx="4311650" cy="287338"/>
          </a:xfrm>
          <a:prstGeom prst="rect">
            <a:avLst/>
          </a:prstGeom>
          <a:noFill/>
          <a:ln w="9525">
            <a:noFill/>
          </a:ln>
        </p:spPr>
        <p:txBody>
          <a:bodyPr lIns="90478" tIns="45239" rIns="90478" bIns="45239" anchor="b"/>
          <a:lstStyle/>
          <a:p>
            <a:pPr lvl="0" algn="r" defTabSz="904875" eaLnBrk="1" hangingPunct="1"/>
            <a:fld id="{9A0DB2DC-4C9A-4742-B13C-FB6460FD3503}" type="slidenum">
              <a:rPr lang="es-ES" altLang="es-ES" sz="1200" b="0" dirty="0"/>
              <a:t>5</a:t>
            </a:fld>
            <a:endParaRPr lang="es-ES" altLang="es-ES" sz="1200" b="0" dirty="0"/>
          </a:p>
        </p:txBody>
      </p:sp>
    </p:spTree>
    <p:extLst>
      <p:ext uri="{BB962C8B-B14F-4D97-AF65-F5344CB8AC3E}">
        <p14:creationId xmlns:p14="http://schemas.microsoft.com/office/powerpoint/2010/main" val="3820693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037"/>
            <a:ext cx="5829300" cy="1960563"/>
          </a:xfrm>
        </p:spPr>
        <p:txBody>
          <a:bodyPr/>
          <a:lstStyle/>
          <a:p>
            <a:r>
              <a:rPr lang="es-ES"/>
              <a:t>Haga clic para modificar el estilo de título del patrón</a:t>
            </a:r>
          </a:p>
        </p:txBody>
      </p:sp>
      <p:sp>
        <p:nvSpPr>
          <p:cNvPr id="3" name="2 Subtítulo"/>
          <p:cNvSpPr>
            <a:spLocks noGrp="1"/>
          </p:cNvSpPr>
          <p:nvPr>
            <p:ph type="subTitle" idx="1" hasCustomPrompt="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Marcador de posición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719"/>
            <a:ext cx="1543050" cy="7800975"/>
          </a:xfrm>
        </p:spPr>
        <p:txBody>
          <a:bodyPr vert="eaVert"/>
          <a:lstStyle/>
          <a:p>
            <a:r>
              <a:rPr lang="es-ES"/>
              <a:t>Haga clic para modificar el estilo de título del patrón</a:t>
            </a:r>
          </a:p>
        </p:txBody>
      </p:sp>
      <p:sp>
        <p:nvSpPr>
          <p:cNvPr id="3" name="2 Marcador de texto vertical"/>
          <p:cNvSpPr>
            <a:spLocks noGrp="1"/>
          </p:cNvSpPr>
          <p:nvPr>
            <p:ph type="body" orient="vert" idx="1" hasCustomPrompt="1"/>
          </p:nvPr>
        </p:nvSpPr>
        <p:spPr>
          <a:xfrm>
            <a:off x="342900" y="366719"/>
            <a:ext cx="4476750" cy="7800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bg>
      <p:bgPr>
        <a:solidFill>
          <a:schemeClr val="bg1"/>
        </a:solidFill>
        <a:effectLst/>
      </p:bgPr>
    </p:bg>
    <p:spTree>
      <p:nvGrpSpPr>
        <p:cNvPr id="1" name=""/>
        <p:cNvGrpSpPr/>
        <p:nvPr/>
      </p:nvGrpSpPr>
      <p:grpSpPr>
        <a:xfrm>
          <a:off x="0" y="0"/>
          <a:ext cx="0" cy="0"/>
          <a:chOff x="0" y="0"/>
          <a:chExt cx="0" cy="0"/>
        </a:xfrm>
      </p:grpSpPr>
      <p:sp>
        <p:nvSpPr>
          <p:cNvPr id="2" name="1 Marcador de contenido"/>
          <p:cNvSpPr>
            <a:spLocks noGrp="1"/>
          </p:cNvSpPr>
          <p:nvPr>
            <p:ph hasCustomPrompt="1"/>
          </p:nvPr>
        </p:nvSpPr>
        <p:spPr>
          <a:xfrm>
            <a:off x="342900" y="366719"/>
            <a:ext cx="6172200" cy="78009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2 Marcador de pie de página"/>
          <p:cNvSpPr>
            <a:spLocks noGrp="1"/>
          </p:cNvSpPr>
          <p:nvPr>
            <p:ph type="ftr" sz="quarter" idx="3"/>
          </p:nvPr>
        </p:nvSpPr>
        <p:spPr bwMode="auto">
          <a:xfrm>
            <a:off x="2343150" y="8326438"/>
            <a:ext cx="2171700" cy="6350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H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COOMUPL                                                                                     MEMORIA 2008        </a:t>
            </a: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Marcador de posición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Marcador de posición de número de diapositiva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checker/>
    <p:sndAc>
      <p:stSnd loop="1">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a de título">
    <p:bg>
      <p:bgPr>
        <a:solidFill>
          <a:schemeClr val="bg1"/>
        </a:solidFill>
        <a:effectLst/>
      </p:bgPr>
    </p:bg>
    <p:spTree>
      <p:nvGrpSpPr>
        <p:cNvPr id="1" name=""/>
        <p:cNvGrpSpPr/>
        <p:nvPr/>
      </p:nvGrpSpPr>
      <p:grpSpPr>
        <a:xfrm>
          <a:off x="0" y="0"/>
          <a:ext cx="0" cy="0"/>
          <a:chOff x="0" y="0"/>
          <a:chExt cx="0" cy="0"/>
        </a:xfrm>
      </p:grpSpPr>
      <p:pic>
        <p:nvPicPr>
          <p:cNvPr id="4098" name="Picture 11" descr="Sprite 10"/>
          <p:cNvPicPr>
            <a:picLocks noChangeAspect="1"/>
          </p:cNvPicPr>
          <p:nvPr userDrawn="1"/>
        </p:nvPicPr>
        <p:blipFill>
          <a:blip r:embed="rId3"/>
          <a:srcRect r="415" b="1929"/>
          <a:stretch>
            <a:fillRect/>
          </a:stretch>
        </p:blipFill>
        <p:spPr>
          <a:xfrm>
            <a:off x="26988" y="8893175"/>
            <a:ext cx="6858000" cy="287338"/>
          </a:xfrm>
          <a:prstGeom prst="rect">
            <a:avLst/>
          </a:prstGeom>
          <a:noFill/>
          <a:ln w="9525">
            <a:noFill/>
          </a:ln>
        </p:spPr>
      </p:pic>
      <p:pic>
        <p:nvPicPr>
          <p:cNvPr id="4099" name="Picture 12" descr="Sprite 10"/>
          <p:cNvPicPr>
            <a:picLocks noChangeAspect="1"/>
          </p:cNvPicPr>
          <p:nvPr userDrawn="1"/>
        </p:nvPicPr>
        <p:blipFill>
          <a:blip r:embed="rId3"/>
          <a:srcRect r="415" b="1929"/>
          <a:stretch>
            <a:fillRect/>
          </a:stretch>
        </p:blipFill>
        <p:spPr>
          <a:xfrm>
            <a:off x="-26987" y="-36512"/>
            <a:ext cx="6858000" cy="431800"/>
          </a:xfrm>
          <a:prstGeom prst="rect">
            <a:avLst/>
          </a:prstGeom>
          <a:noFill/>
          <a:ln w="9525">
            <a:noFill/>
          </a:ln>
        </p:spPr>
      </p:pic>
      <p:sp>
        <p:nvSpPr>
          <p:cNvPr id="4100" name="Rectangle 13"/>
          <p:cNvSpPr/>
          <p:nvPr userDrawn="1"/>
        </p:nvSpPr>
        <p:spPr>
          <a:xfrm flipV="1">
            <a:off x="28575" y="8821738"/>
            <a:ext cx="6856413" cy="71437"/>
          </a:xfrm>
          <a:prstGeom prst="rect">
            <a:avLst/>
          </a:prstGeom>
          <a:gradFill rotWithShape="0">
            <a:gsLst>
              <a:gs pos="0">
                <a:schemeClr val="bg1"/>
              </a:gs>
              <a:gs pos="100000">
                <a:schemeClr val="tx1"/>
              </a:gs>
            </a:gsLst>
            <a:lin ang="5400000" scaled="1"/>
            <a:tileRect/>
          </a:gradFill>
          <a:ln w="9525">
            <a:noFill/>
          </a:ln>
        </p:spPr>
        <p:txBody>
          <a:bodyPr rot="10800000"/>
          <a:lstStyle/>
          <a:p>
            <a:pPr lvl="0" eaLnBrk="1" hangingPunct="1"/>
            <a:endParaRPr lang="es-HN" altLang="es-HN" sz="2400" b="0" dirty="0">
              <a:solidFill>
                <a:schemeClr val="bg1"/>
              </a:solidFill>
              <a:latin typeface="Times New Roman" panose="02020603050405020304" pitchFamily="18" charset="0"/>
            </a:endParaRPr>
          </a:p>
        </p:txBody>
      </p:sp>
      <p:sp>
        <p:nvSpPr>
          <p:cNvPr id="4101" name="Rectangle 14"/>
          <p:cNvSpPr/>
          <p:nvPr userDrawn="1"/>
        </p:nvSpPr>
        <p:spPr>
          <a:xfrm flipV="1">
            <a:off x="-26987" y="395288"/>
            <a:ext cx="6856412" cy="71437"/>
          </a:xfrm>
          <a:prstGeom prst="rect">
            <a:avLst/>
          </a:prstGeom>
          <a:gradFill rotWithShape="0">
            <a:gsLst>
              <a:gs pos="0">
                <a:schemeClr val="bg1"/>
              </a:gs>
              <a:gs pos="100000">
                <a:schemeClr val="tx1"/>
              </a:gs>
            </a:gsLst>
            <a:lin ang="5400000" scaled="1"/>
            <a:tileRect/>
          </a:gradFill>
          <a:ln w="9525">
            <a:noFill/>
          </a:ln>
        </p:spPr>
        <p:txBody>
          <a:bodyPr rot="10800000"/>
          <a:lstStyle/>
          <a:p>
            <a:pPr lvl="0" eaLnBrk="1" hangingPunct="1"/>
            <a:endParaRPr lang="es-HN" altLang="es-HN" sz="2400" b="0" dirty="0">
              <a:solidFill>
                <a:schemeClr val="bg1"/>
              </a:solidFill>
              <a:latin typeface="Times New Roman" panose="02020603050405020304" pitchFamily="18" charset="0"/>
            </a:endParaRPr>
          </a:p>
        </p:txBody>
      </p:sp>
      <p:sp>
        <p:nvSpPr>
          <p:cNvPr id="11" name="Rectangle 16"/>
          <p:cNvSpPr>
            <a:spLocks noGrp="1" noChangeArrowheads="1"/>
          </p:cNvSpPr>
          <p:nvPr>
            <p:ph type="ftr" sz="quarter" idx="3"/>
          </p:nvPr>
        </p:nvSpPr>
        <p:spPr bwMode="auto">
          <a:xfrm>
            <a:off x="260350" y="8747125"/>
            <a:ext cx="6408738" cy="395288"/>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H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COOMUPL                                                                                   MEMORIA 2008</a:t>
            </a: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 name="Marcador de posición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Marcador de posición de número de diapositiva 2"/>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checker/>
    <p:sndAc>
      <p:stSnd loop="1">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ítulo, objetos y texto">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713"/>
            <a:ext cx="6172200" cy="1524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hasCustomPrompt="1"/>
          </p:nvPr>
        </p:nvSpPr>
        <p:spPr>
          <a:xfrm>
            <a:off x="342900" y="2133600"/>
            <a:ext cx="3009900" cy="60340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hasCustomPrompt="1"/>
          </p:nvPr>
        </p:nvSpPr>
        <p:spPr>
          <a:xfrm>
            <a:off x="3505200" y="2133600"/>
            <a:ext cx="3009900" cy="60340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4 Marcador de pie de página"/>
          <p:cNvSpPr>
            <a:spLocks noGrp="1"/>
          </p:cNvSpPr>
          <p:nvPr>
            <p:ph type="ftr" sz="quarter" idx="3"/>
          </p:nvPr>
        </p:nvSpPr>
        <p:spPr bwMode="auto">
          <a:xfrm>
            <a:off x="2343150" y="8326438"/>
            <a:ext cx="2171700" cy="6350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H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COOMUPL                                                                                     MEMORIA 2008        </a:t>
            </a: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checker/>
    <p:sndAc>
      <p:stSnd loop="1">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ítulo y diagrama u organigrama">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713"/>
            <a:ext cx="6172200" cy="1524000"/>
          </a:xfrm>
          <a:prstGeom prst="rect">
            <a:avLst/>
          </a:prstGeom>
        </p:spPr>
        <p:txBody>
          <a:bodyPr/>
          <a:lstStyle/>
          <a:p>
            <a:r>
              <a:rPr lang="es-ES"/>
              <a:t>Haga clic para modificar el estilo de título del patrón</a:t>
            </a:r>
          </a:p>
        </p:txBody>
      </p:sp>
      <p:sp>
        <p:nvSpPr>
          <p:cNvPr id="3" name="2 Marcador de SmartArt"/>
          <p:cNvSpPr>
            <a:spLocks noGrp="1"/>
          </p:cNvSpPr>
          <p:nvPr>
            <p:ph type="pic" idx="1"/>
          </p:nvPr>
        </p:nvSpPr>
        <p:spPr>
          <a:xfrm>
            <a:off x="342900" y="2133600"/>
            <a:ext cx="6172200" cy="6034088"/>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s-ES"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3 Marcador de pie de página"/>
          <p:cNvSpPr>
            <a:spLocks noGrp="1"/>
          </p:cNvSpPr>
          <p:nvPr>
            <p:ph type="ftr" sz="quarter" idx="3"/>
          </p:nvPr>
        </p:nvSpPr>
        <p:spPr bwMode="auto">
          <a:xfrm>
            <a:off x="2343150" y="8326438"/>
            <a:ext cx="2171700" cy="6350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H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COOMUPL                                                                                     MEMORIA 2008        </a:t>
            </a: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Marcador de posición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número de diapositiva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checker/>
    <p:sndAc>
      <p:stSnd loop="1">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170" name="Group 6"/>
          <p:cNvGrpSpPr/>
          <p:nvPr/>
        </p:nvGrpSpPr>
        <p:grpSpPr>
          <a:xfrm>
            <a:off x="-6350" y="-11112"/>
            <a:ext cx="6878638" cy="9166225"/>
            <a:chOff x="-8466" y="-8468"/>
            <a:chExt cx="9171316" cy="6874935"/>
          </a:xfrm>
        </p:grpSpPr>
        <p:cxnSp>
          <p:nvCxnSpPr>
            <p:cNvPr id="19"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9" name="Date Placeholder 3"/>
          <p:cNvSpPr>
            <a:spLocks noGrp="1"/>
          </p:cNvSpPr>
          <p:nvPr>
            <p:ph type="dt" sz="half" idx="2"/>
          </p:nvPr>
        </p:nvSpPr>
        <p:spPr>
          <a:xfrm>
            <a:off x="4054475" y="8054975"/>
            <a:ext cx="512763" cy="487363"/>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30" name="Footer Placeholder 4"/>
          <p:cNvSpPr>
            <a:spLocks noGrp="1"/>
          </p:cNvSpPr>
          <p:nvPr>
            <p:ph type="ftr" sz="quarter" idx="3"/>
          </p:nvPr>
        </p:nvSpPr>
        <p:spPr>
          <a:xfrm>
            <a:off x="457200" y="8054975"/>
            <a:ext cx="3467100" cy="487363"/>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31" name="Slide Number Placeholder 5"/>
          <p:cNvSpPr>
            <a:spLocks noGrp="1"/>
          </p:cNvSpPr>
          <p:nvPr>
            <p:ph type="sldNum" sz="quarter" idx="4"/>
          </p:nvPr>
        </p:nvSpPr>
        <p:spPr>
          <a:xfrm>
            <a:off x="4833938" y="8054975"/>
            <a:ext cx="384175" cy="487363"/>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DC7E0AEA-1BC3-4521-AB8B-ABF321091DD6}"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Marcador de posición de fecha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Marcador de posición de pie de página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Marcador de posición de fecha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Marcador de posición de pie de página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Marcador de posición de fecha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pie de página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7" name="Marcador de posición de número de diapositiva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posición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457199" y="3649662"/>
            <a:ext cx="2318004" cy="440548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2899980" y="3649662"/>
            <a:ext cx="2318004" cy="440548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Marcador de posición de fecha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8" name="Marcador de posición de pie de página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9" name="Marcador de posición de número de diapositiva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es-ES"/>
              <a:t>Haga clic para modificar el estilo de título del patrón</a:t>
            </a:r>
            <a:endParaRPr lang="en-US" dirty="0"/>
          </a:p>
        </p:txBody>
      </p:sp>
      <p:sp>
        <p:nvSpPr>
          <p:cNvPr id="3" name="Marcador de posición de fecha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4" name="Marcador de posición de pie de página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Marcador de posición de número de diapositiva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3" name="Marcador de posición de pie de página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4" name="Marcador de posición de número de diapositiva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2678456" y="686567"/>
            <a:ext cx="2539528" cy="7368583"/>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457199" y="3702759"/>
            <a:ext cx="2092637" cy="3445932"/>
          </a:xfrm>
        </p:spPr>
        <p:txBody>
          <a:bodyPr>
            <a:normAutofit/>
          </a:bodyPr>
          <a:lstStyle>
            <a:lvl1pPr marL="0" indent="0">
              <a:buNone/>
              <a:defRPr sz="105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s-ES"/>
              <a:t>Haga clic para modificar el estilo de texto del patrón</a:t>
            </a:r>
          </a:p>
        </p:txBody>
      </p:sp>
      <p:sp>
        <p:nvSpPr>
          <p:cNvPr id="5" name="Marcador de posición de fecha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pie de página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7" name="Marcador de posición de número de diapositiva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7199" y="812800"/>
            <a:ext cx="4760786" cy="5127624"/>
          </a:xfrm>
        </p:spPr>
        <p:txBody>
          <a:bodyPr vert="horz" lIns="91440" tIns="45720" rIns="91440" bIns="45720"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marR="0" lvl="0" indent="0"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ES" sz="1200" b="0" i="0" u="none" strike="noStrike" kern="1200" cap="none" spc="0" normalizeH="0" baseline="0" noProof="0">
                <a:ln>
                  <a:noFill/>
                </a:ln>
                <a:solidFill>
                  <a:schemeClr val="tx1">
                    <a:lumMod val="75000"/>
                    <a:lumOff val="25000"/>
                  </a:schemeClr>
                </a:solidFill>
                <a:effectLst/>
                <a:uLnTx/>
                <a:uFillTx/>
                <a:latin typeface="+mn-lt"/>
                <a:ea typeface="+mn-ea"/>
                <a:cs typeface="+mn-cs"/>
              </a:rPr>
              <a:t>Haga clic en el icono para agregar una imagen</a:t>
            </a:r>
            <a:endParaRPr kumimoji="0" lang="en-US" sz="1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Marcador de posición de fecha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pie de página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7" name="Marcador de posición de número de diapositiva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Marcador de posición de fecha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Marcador de posición de pie de página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8195" name="TextBox 23"/>
          <p:cNvSpPr txBox="1"/>
          <p:nvPr/>
        </p:nvSpPr>
        <p:spPr>
          <a:xfrm>
            <a:off x="361950" y="1054100"/>
            <a:ext cx="342900" cy="779463"/>
          </a:xfrm>
          <a:prstGeom prst="rect">
            <a:avLst/>
          </a:prstGeom>
          <a:noFill/>
          <a:ln w="9525">
            <a:noFill/>
          </a:ln>
        </p:spPr>
        <p:txBody>
          <a:bodyPr lIns="68580" tIns="34290" rIns="68580" bIns="34290" anchor="ctr"/>
          <a:lstStyle/>
          <a:p>
            <a:pPr lvl="0"/>
            <a:r>
              <a:rPr lang="en-US" altLang="x-none" sz="6000" dirty="0">
                <a:solidFill>
                  <a:srgbClr val="9FE0F5"/>
                </a:solidFill>
                <a:latin typeface="Arial" panose="020B0604020202020204" pitchFamily="34" charset="0"/>
              </a:rPr>
              <a:t>“</a:t>
            </a:r>
          </a:p>
        </p:txBody>
      </p:sp>
      <p:sp>
        <p:nvSpPr>
          <p:cNvPr id="8196" name="TextBox 24"/>
          <p:cNvSpPr txBox="1"/>
          <p:nvPr/>
        </p:nvSpPr>
        <p:spPr>
          <a:xfrm>
            <a:off x="5060950" y="3848100"/>
            <a:ext cx="342900" cy="781050"/>
          </a:xfrm>
          <a:prstGeom prst="rect">
            <a:avLst/>
          </a:prstGeom>
          <a:noFill/>
          <a:ln w="9525">
            <a:noFill/>
          </a:ln>
        </p:spPr>
        <p:txBody>
          <a:bodyPr lIns="68580" tIns="34290" rIns="68580" bIns="34290" anchor="ctr"/>
          <a:lstStyle/>
          <a:p>
            <a:pPr lvl="0"/>
            <a:r>
              <a:rPr lang="en-US" altLang="x-none" sz="6000" dirty="0">
                <a:solidFill>
                  <a:srgbClr val="9FE0F5"/>
                </a:solidFill>
                <a:latin typeface="Arial" panose="020B0604020202020204" pitchFamily="34" charset="0"/>
              </a:rPr>
              <a:t>”</a:t>
            </a:r>
          </a:p>
        </p:txBody>
      </p:sp>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hasCustomPrompt="1"/>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el estilo de texto del patrón</a:t>
            </a:r>
          </a:p>
        </p:txBody>
      </p:sp>
      <p:sp>
        <p:nvSpPr>
          <p:cNvPr id="3" name="Text Placeholder 2"/>
          <p:cNvSpPr>
            <a:spLocks noGrp="1"/>
          </p:cNvSpPr>
          <p:nvPr>
            <p:ph type="body" idx="1" hasCustomPrompt="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20" name="Date Placeholder 3"/>
          <p:cNvSpPr>
            <a:spLocks noGrp="1"/>
          </p:cNvSpPr>
          <p:nvPr>
            <p:ph type="dt" sz="half" idx="2"/>
          </p:nvPr>
        </p:nvSpPr>
        <p:spPr>
          <a:xfrm>
            <a:off x="4054475" y="8054975"/>
            <a:ext cx="512763" cy="487363"/>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21" name="Footer Placeholder 4"/>
          <p:cNvSpPr>
            <a:spLocks noGrp="1"/>
          </p:cNvSpPr>
          <p:nvPr>
            <p:ph type="ftr" sz="quarter" idx="3"/>
          </p:nvPr>
        </p:nvSpPr>
        <p:spPr>
          <a:xfrm>
            <a:off x="457200" y="8054975"/>
            <a:ext cx="3467100" cy="487363"/>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22" name="Slide Number Placeholder 5"/>
          <p:cNvSpPr>
            <a:spLocks noGrp="1"/>
          </p:cNvSpPr>
          <p:nvPr>
            <p:ph type="sldNum" sz="quarter" idx="4"/>
          </p:nvPr>
        </p:nvSpPr>
        <p:spPr>
          <a:xfrm>
            <a:off x="4833938" y="8054975"/>
            <a:ext cx="384175" cy="487363"/>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502EF7F9-3C1F-44C1-91FA-E697BE63206D}"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Marcador de posición de fecha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Marcador de posición de pie de página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9219" name="TextBox 23"/>
          <p:cNvSpPr txBox="1"/>
          <p:nvPr/>
        </p:nvSpPr>
        <p:spPr>
          <a:xfrm>
            <a:off x="361950" y="1054100"/>
            <a:ext cx="342900" cy="779463"/>
          </a:xfrm>
          <a:prstGeom prst="rect">
            <a:avLst/>
          </a:prstGeom>
          <a:noFill/>
          <a:ln w="9525">
            <a:noFill/>
          </a:ln>
        </p:spPr>
        <p:txBody>
          <a:bodyPr lIns="68580" tIns="34290" rIns="68580" bIns="34290" anchor="ctr"/>
          <a:lstStyle/>
          <a:p>
            <a:pPr lvl="0"/>
            <a:r>
              <a:rPr lang="en-US" altLang="x-none" sz="6000" dirty="0">
                <a:solidFill>
                  <a:srgbClr val="9FE0F5"/>
                </a:solidFill>
                <a:latin typeface="Arial" panose="020B0604020202020204" pitchFamily="34" charset="0"/>
              </a:rPr>
              <a:t>“</a:t>
            </a:r>
          </a:p>
        </p:txBody>
      </p:sp>
      <p:sp>
        <p:nvSpPr>
          <p:cNvPr id="9220" name="TextBox 24"/>
          <p:cNvSpPr txBox="1"/>
          <p:nvPr/>
        </p:nvSpPr>
        <p:spPr>
          <a:xfrm>
            <a:off x="5060950" y="3848100"/>
            <a:ext cx="342900" cy="781050"/>
          </a:xfrm>
          <a:prstGeom prst="rect">
            <a:avLst/>
          </a:prstGeom>
          <a:noFill/>
          <a:ln w="9525">
            <a:noFill/>
          </a:ln>
        </p:spPr>
        <p:txBody>
          <a:bodyPr lIns="68580" tIns="34290" rIns="68580" bIns="34290" anchor="ctr"/>
          <a:lstStyle/>
          <a:p>
            <a:pPr lvl="0"/>
            <a:r>
              <a:rPr lang="en-US" altLang="x-none" sz="6000" dirty="0">
                <a:solidFill>
                  <a:srgbClr val="9FE0F5"/>
                </a:solidFill>
                <a:latin typeface="Arial" panose="020B0604020202020204" pitchFamily="34" charset="0"/>
              </a:rPr>
              <a:t>”</a:t>
            </a:r>
          </a:p>
        </p:txBody>
      </p:sp>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hasCustomPrompt="1"/>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el estilo de texto del patrón</a:t>
            </a:r>
          </a:p>
        </p:txBody>
      </p:sp>
      <p:sp>
        <p:nvSpPr>
          <p:cNvPr id="3" name="Text Placeholder 2"/>
          <p:cNvSpPr>
            <a:spLocks noGrp="1"/>
          </p:cNvSpPr>
          <p:nvPr>
            <p:ph type="body" idx="1" hasCustomPrompt="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20" name="Date Placeholder 3"/>
          <p:cNvSpPr>
            <a:spLocks noGrp="1"/>
          </p:cNvSpPr>
          <p:nvPr>
            <p:ph type="dt" sz="half" idx="2"/>
          </p:nvPr>
        </p:nvSpPr>
        <p:spPr>
          <a:xfrm>
            <a:off x="4054475" y="8054975"/>
            <a:ext cx="512763" cy="487363"/>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21" name="Footer Placeholder 4"/>
          <p:cNvSpPr>
            <a:spLocks noGrp="1"/>
          </p:cNvSpPr>
          <p:nvPr>
            <p:ph type="ftr" sz="quarter" idx="3"/>
          </p:nvPr>
        </p:nvSpPr>
        <p:spPr>
          <a:xfrm>
            <a:off x="457200" y="8054975"/>
            <a:ext cx="3467100" cy="487363"/>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22" name="Slide Number Placeholder 5"/>
          <p:cNvSpPr>
            <a:spLocks noGrp="1"/>
          </p:cNvSpPr>
          <p:nvPr>
            <p:ph type="sldNum" sz="quarter" idx="4"/>
          </p:nvPr>
        </p:nvSpPr>
        <p:spPr>
          <a:xfrm>
            <a:off x="4833938" y="8054975"/>
            <a:ext cx="384175" cy="487363"/>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defRPr/>
            </a:pPr>
            <a:fld id="{E36EC359-9E16-439E-9D4F-13569BFDCBB9}"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es-ES"/>
              <a:t>Haga clic para modificar el estilo de título del patrón</a:t>
            </a:r>
            <a:endParaRPr lang="en-US" dirty="0"/>
          </a:p>
        </p:txBody>
      </p:sp>
      <p:sp>
        <p:nvSpPr>
          <p:cNvPr id="23" name="Text Placeholder 9"/>
          <p:cNvSpPr>
            <a:spLocks noGrp="1"/>
          </p:cNvSpPr>
          <p:nvPr>
            <p:ph type="body" sz="quarter" idx="13" hasCustomPrompt="1"/>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a:t>Haga clic para modificar el estilo de texto del patrón</a:t>
            </a:r>
          </a:p>
        </p:txBody>
      </p:sp>
      <p:sp>
        <p:nvSpPr>
          <p:cNvPr id="3" name="Text Placeholder 2"/>
          <p:cNvSpPr>
            <a:spLocks noGrp="1"/>
          </p:cNvSpPr>
          <p:nvPr>
            <p:ph type="body" idx="1" hasCustomPrompt="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Marcador de posición de fecha 3"/>
          <p:cNvSpPr>
            <a:spLocks noGrp="1"/>
          </p:cNvSpPr>
          <p:nvPr>
            <p:ph type="dt" sz="half"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Marcador de posición de pie de página 4"/>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número de diapositiva 5"/>
          <p:cNvSpPr>
            <a:spLocks noGrp="1"/>
          </p:cNvSpPr>
          <p:nvPr>
            <p:ph type="sldNum" sz="quarter" idx="16"/>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338" y="5875339"/>
            <a:ext cx="5829300" cy="1816100"/>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hasCustomPrompt="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Marcador de posición de fecha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pie de página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Marcador de posición de fecha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Marcador de posición de pie de página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457199" y="812801"/>
            <a:ext cx="3896270" cy="700193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Marcador de posición de fecha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Marcador de posición de pie de página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Marcador de posición de número de diapositiva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hasCustomPrompt="1"/>
          </p:nvPr>
        </p:nvSpPr>
        <p:spPr>
          <a:xfrm>
            <a:off x="342900" y="366719"/>
            <a:ext cx="6172200" cy="780097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8" name="2 Marcador de pie de página"/>
          <p:cNvSpPr>
            <a:spLocks noGrp="1"/>
          </p:cNvSpPr>
          <p:nvPr>
            <p:ph type="ftr" sz="quarter" idx="3"/>
          </p:nvPr>
        </p:nvSpPr>
        <p:spPr>
          <a:xfrm>
            <a:off x="457200" y="8054975"/>
            <a:ext cx="3467100" cy="487363"/>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s-HN"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rPr>
              <a:t>COOMUPL                                                                                     MEMORIA 2008        </a:t>
            </a: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3" name="Marcador de posición de fecha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4" name="Marcador de posición de número de diapositiva 3"/>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p:checker/>
    <p:sndAc>
      <p:stSnd loop="1">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hasCustomPrompt="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hasCustomPrompt="1"/>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osición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Marcador de posición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hasCustomPrompt="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hasCustomPrompt="1"/>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hasCustomPrompt="1"/>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hasCustomPrompt="1"/>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osición de fecha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Marcador de posición de pie de página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Marcador de posición de número de diapositiva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Marcador de posición de fecha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Marcador de posición de pie de pá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Marcador de posición de número de diapositiva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Marcador de posición de pie de pá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Marcador de posición de número de diapositiva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3539"/>
            <a:ext cx="2255838" cy="154940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hasCustomPrompt="1"/>
          </p:nvPr>
        </p:nvSpPr>
        <p:spPr>
          <a:xfrm>
            <a:off x="2681289" y="36354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hasCustomPrompt="1"/>
          </p:nvPr>
        </p:nvSpPr>
        <p:spPr>
          <a:xfrm>
            <a:off x="342900" y="1912945"/>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posición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Marcador de posición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613" y="6400801"/>
            <a:ext cx="4114800" cy="755651"/>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344613" y="817563"/>
            <a:ext cx="4114800" cy="54864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s-ES"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3 Marcador de texto"/>
          <p:cNvSpPr>
            <a:spLocks noGrp="1"/>
          </p:cNvSpPr>
          <p:nvPr>
            <p:ph type="body" sz="half" idx="2" hasCustomPrompt="1"/>
          </p:nvPr>
        </p:nvSpPr>
        <p:spPr>
          <a:xfrm>
            <a:off x="1344613" y="7156457"/>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posición de fecha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Marcador de posición de pie de página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Marcador de posición de número de diapositiva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342900" y="366713"/>
            <a:ext cx="6172200" cy="1524000"/>
          </a:xfrm>
          <a:prstGeom prst="rect">
            <a:avLst/>
          </a:prstGeom>
          <a:noFill/>
          <a:ln w="9525">
            <a:noFill/>
          </a:ln>
        </p:spPr>
        <p:txBody>
          <a:bodyPr anchor="ctr"/>
          <a:lstStyle/>
          <a:p>
            <a:pPr lvl="0"/>
            <a:r>
              <a:rPr lang="es-ES" altLang="es-HN" dirty="0"/>
              <a:t>Haga clic para cambiar el estilo de título	</a:t>
            </a:r>
          </a:p>
        </p:txBody>
      </p:sp>
      <p:sp>
        <p:nvSpPr>
          <p:cNvPr id="1027" name="Rectangle 3"/>
          <p:cNvSpPr>
            <a:spLocks noGrp="1"/>
          </p:cNvSpPr>
          <p:nvPr>
            <p:ph type="body" idx="1"/>
          </p:nvPr>
        </p:nvSpPr>
        <p:spPr>
          <a:xfrm>
            <a:off x="342900" y="2133600"/>
            <a:ext cx="6172200" cy="6034088"/>
          </a:xfrm>
          <a:prstGeom prst="rect">
            <a:avLst/>
          </a:prstGeom>
          <a:noFill/>
          <a:ln w="9525">
            <a:noFill/>
          </a:ln>
        </p:spPr>
        <p:txBody>
          <a:bodyPr/>
          <a:lstStyle/>
          <a:p>
            <a:pPr lvl="0"/>
            <a:r>
              <a:rPr lang="es-ES" altLang="es-HN" dirty="0"/>
              <a:t>Haga clic para modificar el estilo de texto del patrón</a:t>
            </a:r>
          </a:p>
          <a:p>
            <a:pPr lvl="1"/>
            <a:r>
              <a:rPr lang="es-ES" altLang="es-HN" dirty="0"/>
              <a:t>Segundo nivel</a:t>
            </a:r>
          </a:p>
          <a:p>
            <a:pPr lvl="2"/>
            <a:r>
              <a:rPr lang="es-ES" altLang="es-HN" dirty="0"/>
              <a:t>Tercer nivel</a:t>
            </a:r>
          </a:p>
          <a:p>
            <a:pPr lvl="3"/>
            <a:r>
              <a:rPr lang="es-ES" altLang="es-HN" dirty="0"/>
              <a:t>Cuarto nivel</a:t>
            </a:r>
          </a:p>
          <a:p>
            <a:pPr lvl="4"/>
            <a:r>
              <a:rPr lang="es-ES" altLang="es-HN" dirty="0"/>
              <a:t>Quinto nivel</a:t>
            </a:r>
          </a:p>
        </p:txBody>
      </p:sp>
      <p:sp>
        <p:nvSpPr>
          <p:cNvPr id="485380" name="Rectangle 4"/>
          <p:cNvSpPr>
            <a:spLocks noGrp="1" noChangeArrowheads="1"/>
          </p:cNvSpPr>
          <p:nvPr>
            <p:ph type="dt" sz="half" idx="2"/>
          </p:nvPr>
        </p:nvSpPr>
        <p:spPr bwMode="auto">
          <a:xfrm>
            <a:off x="342900" y="8326438"/>
            <a:ext cx="1600200" cy="635000"/>
          </a:xfrm>
          <a:prstGeom prst="rect">
            <a:avLst/>
          </a:prstGeom>
          <a:noFill/>
          <a:ln w="9525">
            <a:noFill/>
            <a:miter lim="800000"/>
          </a:ln>
          <a:effectLst/>
        </p:spPr>
        <p:txBody>
          <a:bodyPr vert="horz" wrap="square" lIns="91440" tIns="45720" rIns="91440" bIns="45720" numCol="1" anchor="t" anchorCtr="0" compatLnSpc="1"/>
          <a:lstStyle>
            <a:lvl1pPr eaLnBrk="1" hangingPunct="1">
              <a:defRPr kumimoji="0" sz="1400" b="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85381" name="Rectangle 5"/>
          <p:cNvSpPr>
            <a:spLocks noGrp="1" noChangeArrowheads="1"/>
          </p:cNvSpPr>
          <p:nvPr>
            <p:ph type="ftr" sz="quarter" idx="3"/>
          </p:nvPr>
        </p:nvSpPr>
        <p:spPr bwMode="auto">
          <a:xfrm>
            <a:off x="2343150" y="8326438"/>
            <a:ext cx="2171700" cy="63500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kumimoji="0" sz="1400" b="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85382" name="Rectangle 6"/>
          <p:cNvSpPr>
            <a:spLocks noGrp="1" noChangeArrowheads="1"/>
          </p:cNvSpPr>
          <p:nvPr>
            <p:ph type="sldNum" sz="quarter" idx="4"/>
          </p:nvPr>
        </p:nvSpPr>
        <p:spPr bwMode="auto">
          <a:xfrm>
            <a:off x="4914900" y="8326438"/>
            <a:ext cx="1600200" cy="6350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kumimoji="0" sz="1400" b="0"/>
            </a:lvl1pPr>
          </a:lstStyle>
          <a:p>
            <a:pPr marL="0" marR="0" lvl="0" indent="0" algn="r" defTabSz="914400" rtl="0" eaLnBrk="1" fontAlgn="base" latinLnBrk="0" hangingPunct="1">
              <a:lnSpc>
                <a:spcPct val="100000"/>
              </a:lnSpc>
              <a:spcBef>
                <a:spcPct val="0"/>
              </a:spcBef>
              <a:spcAft>
                <a:spcPct val="0"/>
              </a:spcAft>
              <a:buClrTx/>
              <a:buSzTx/>
              <a:buFontTx/>
              <a:buNone/>
              <a:defRPr/>
            </a:pPr>
            <a:fld id="{7DFA9058-87E3-4516-99A4-3CA3D9B21D02}" type="slidenum">
              <a:rPr kumimoji="0" lang="es-ES" altLang="es-ES" sz="14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Arial" panose="020B0604020202020204" pitchFamily="34" charset="0"/>
              </a:rPr>
              <a:t>‹Nº›</a:t>
            </a:fld>
            <a:endParaRPr kumimoji="0" lang="es-ES" altLang="es-E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16"/>
          <p:cNvGrpSpPr/>
          <p:nvPr/>
        </p:nvGrpSpPr>
        <p:grpSpPr>
          <a:xfrm>
            <a:off x="-6350" y="-11112"/>
            <a:ext cx="6878638" cy="916622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a:xfrm>
            <a:off x="457200" y="812800"/>
            <a:ext cx="4760913" cy="1760538"/>
          </a:xfrm>
          <a:prstGeom prst="rect">
            <a:avLst/>
          </a:prstGeom>
          <a:noFill/>
          <a:ln w="9525">
            <a:noFill/>
          </a:ln>
        </p:spPr>
        <p:txBody>
          <a:bodyPr/>
          <a:lstStyle/>
          <a:p>
            <a:pPr lvl="0"/>
            <a:r>
              <a:rPr dirty="0"/>
              <a:t>Haga clic para modificar el estilo de título del patrón</a:t>
            </a:r>
            <a:endParaRPr lang="en-US" altLang="x-none" dirty="0"/>
          </a:p>
        </p:txBody>
      </p:sp>
      <p:sp>
        <p:nvSpPr>
          <p:cNvPr id="3" name="Text Placeholder 2"/>
          <p:cNvSpPr>
            <a:spLocks noGrp="1"/>
          </p:cNvSpPr>
          <p:nvPr>
            <p:ph type="body" idx="1"/>
          </p:nvPr>
        </p:nvSpPr>
        <p:spPr>
          <a:xfrm>
            <a:off x="457200" y="2881313"/>
            <a:ext cx="4760913" cy="51736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054475" y="8054975"/>
            <a:ext cx="512763" cy="487363"/>
          </a:xfrm>
          <a:prstGeom prst="rect">
            <a:avLst/>
          </a:prstGeom>
        </p:spPr>
        <p:txBody>
          <a:bodyPr vert="horz" lIns="91440" tIns="45720" rIns="91440" bIns="45720" rtlCol="0" anchor="ctr"/>
          <a:lstStyle>
            <a:lvl1pPr algn="r">
              <a:defRPr sz="675">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5" name="Footer Placeholder 4"/>
          <p:cNvSpPr>
            <a:spLocks noGrp="1"/>
          </p:cNvSpPr>
          <p:nvPr>
            <p:ph type="ftr" sz="quarter" idx="3"/>
          </p:nvPr>
        </p:nvSpPr>
        <p:spPr>
          <a:xfrm>
            <a:off x="457200" y="8054975"/>
            <a:ext cx="3467100" cy="487363"/>
          </a:xfrm>
          <a:prstGeom prst="rect">
            <a:avLst/>
          </a:prstGeom>
        </p:spPr>
        <p:txBody>
          <a:bodyPr vert="horz" lIns="91440" tIns="45720" rIns="91440" bIns="45720" rtlCol="0" anchor="ctr"/>
          <a:lstStyle>
            <a:lvl1pPr algn="l">
              <a:defRPr sz="675">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1" lang="es-ES" sz="675" b="1"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Arial" panose="020B0604020202020204" pitchFamily="34" charset="0"/>
            </a:endParaRPr>
          </a:p>
        </p:txBody>
      </p:sp>
      <p:sp>
        <p:nvSpPr>
          <p:cNvPr id="6" name="Slide Number Placeholder 5"/>
          <p:cNvSpPr>
            <a:spLocks noGrp="1"/>
          </p:cNvSpPr>
          <p:nvPr>
            <p:ph type="sldNum" sz="quarter" idx="4"/>
          </p:nvPr>
        </p:nvSpPr>
        <p:spPr>
          <a:xfrm>
            <a:off x="4833938" y="8054975"/>
            <a:ext cx="384175" cy="487363"/>
          </a:xfrm>
          <a:prstGeom prst="rect">
            <a:avLst/>
          </a:prstGeom>
        </p:spPr>
        <p:txBody>
          <a:bodyPr vert="horz" lIns="91440" tIns="45720" rIns="91440" bIns="45720" rtlCol="0" anchor="ctr"/>
          <a:lstStyle>
            <a:lvl1pPr algn="r">
              <a:defRPr sz="675">
                <a:solidFill>
                  <a:schemeClr val="accent1"/>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DFA9058-87E3-4516-99A4-3CA3D9B21D02}" type="slidenum">
              <a:rPr kumimoji="1" lang="es-ES" altLang="es-ES" sz="675" b="1" i="0" u="none" strike="noStrike" kern="1200" cap="none" spc="0" normalizeH="0" baseline="0" noProof="0" smtClean="0">
                <a:ln>
                  <a:noFill/>
                </a:ln>
                <a:solidFill>
                  <a:schemeClr val="accent1"/>
                </a:solidFill>
                <a:effectLst/>
                <a:uLnTx/>
                <a:uFillTx/>
                <a:latin typeface="Times New Roman" panose="02020603050405020304" pitchFamily="18" charset="0"/>
                <a:ea typeface="+mn-ea"/>
                <a:cs typeface="Arial" panose="020B0604020202020204" pitchFamily="34" charset="0"/>
              </a:rPr>
              <a:t>‹Nº›</a:t>
            </a:fld>
            <a:endParaRPr kumimoji="1" lang="es-ES" altLang="es-ES" sz="675" b="1" i="0" u="none" strike="noStrike" kern="1200" cap="none" spc="0" normalizeH="0" baseline="0" noProof="0">
              <a:ln>
                <a:noFill/>
              </a:ln>
              <a:solidFill>
                <a:schemeClr val="accent1"/>
              </a:solidFill>
              <a:effectLst/>
              <a:uLnTx/>
              <a:uFillTx/>
              <a:latin typeface="Times New Roman" panose="02020603050405020304" pitchFamily="18"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9.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em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emf"/><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4.emf"/><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audio" Target="../media/audio1.wav"/><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7.xml"/><Relationship Id="rId5" Type="http://schemas.openxmlformats.org/officeDocument/2006/relationships/image" Target="../media/image45.jpeg"/><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32.xml"/><Relationship Id="rId5" Type="http://schemas.openxmlformats.org/officeDocument/2006/relationships/image" Target="../media/image49.jpe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idx="1"/>
          </p:nvPr>
        </p:nvSpPr>
        <p:spPr>
          <a:xfrm>
            <a:off x="765175" y="755650"/>
            <a:ext cx="5400675" cy="8259763"/>
          </a:xfrm>
          <a:noFill/>
          <a:ln>
            <a:noFill/>
          </a:ln>
        </p:spPr>
        <p:txBody>
          <a:bodyPr vert="horz" wrap="square" lIns="91440" tIns="45720" rIns="91440" bIns="45720" anchor="t">
            <a:normAutofit lnSpcReduction="10000"/>
          </a:bodyPr>
          <a:lstStyle/>
          <a:p>
            <a:pPr marL="812800" indent="-812800">
              <a:lnSpc>
                <a:spcPct val="150000"/>
              </a:lnSpc>
              <a:buClr>
                <a:srgbClr val="A50021"/>
              </a:buClr>
              <a:buFont typeface="Symbol" panose="05050102010706020507" pitchFamily="18" charset="2"/>
              <a:buNone/>
            </a:pPr>
            <a:r>
              <a:rPr lang="es-ES" altLang="es-HN" sz="1200" b="1" dirty="0">
                <a:latin typeface="Arial" panose="020B0604020202020204" pitchFamily="34" charset="0"/>
                <a:cs typeface="Arial" panose="020B0604020202020204" pitchFamily="34" charset="0"/>
              </a:rPr>
              <a:t>1.  Invocación al Movimiento Cooperativista</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2.   Acuerdo Especial</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3.   Antecedentes Históricos de la COOMUPL</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4.   Misión y visión</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5.-Hoja de Vida de la Homenajeada</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6.- Mensaje de la Presidenta de la Junta Directiva </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7.-Mensaje de la Gerente General.</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8- El Gobierno Corporativo (Junta Directiva/ Junta Vigilancia)</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9-Estructura Organizacional de la COOMUPL </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10- Beneficios que Brinda la Cooperativa</a:t>
            </a:r>
          </a:p>
          <a:p>
            <a:pPr marL="0" indent="0">
              <a:lnSpc>
                <a:spcPct val="150000"/>
              </a:lnSpc>
              <a:buClr>
                <a:srgbClr val="A50021"/>
              </a:buClr>
              <a:buNone/>
            </a:pPr>
            <a:r>
              <a:rPr lang="es-HN" altLang="es-HN" sz="1200" b="1" dirty="0">
                <a:latin typeface="Arial" panose="020B0604020202020204" pitchFamily="34" charset="0"/>
                <a:cs typeface="Arial" panose="020B0604020202020204" pitchFamily="34" charset="0"/>
              </a:rPr>
              <a:t> 11.-Instituciones que nos brindan financiamiento.</a:t>
            </a:r>
          </a:p>
          <a:p>
            <a:pPr marL="0" indent="0">
              <a:lnSpc>
                <a:spcPct val="150000"/>
              </a:lnSpc>
              <a:buClr>
                <a:srgbClr val="A50021"/>
              </a:buClr>
              <a:buNone/>
            </a:pPr>
            <a:r>
              <a:rPr lang="es-HN" altLang="es-HN" sz="1200" b="1" dirty="0">
                <a:latin typeface="Arial" panose="020B0604020202020204" pitchFamily="34" charset="0"/>
                <a:cs typeface="Arial" panose="020B0604020202020204" pitchFamily="34" charset="0"/>
              </a:rPr>
              <a:t> 12.  Instituciones a las que Estamos Afiliadas y alianzas estratégicas.</a:t>
            </a:r>
          </a:p>
          <a:p>
            <a:pPr marL="812800" indent="-812800">
              <a:lnSpc>
                <a:spcPct val="150000"/>
              </a:lnSpc>
              <a:buClr>
                <a:srgbClr val="A50021"/>
              </a:buClr>
              <a:buFont typeface="Symbol" panose="05050102010706020507" pitchFamily="18" charset="2"/>
              <a:buNone/>
            </a:pPr>
            <a:r>
              <a:rPr lang="es-HN" altLang="es-HN" sz="1200" b="1" dirty="0">
                <a:latin typeface="Arial" panose="020B0604020202020204" pitchFamily="34" charset="0"/>
                <a:cs typeface="Arial" panose="020B0604020202020204" pitchFamily="34" charset="0"/>
              </a:rPr>
              <a:t> 13.- Informe de Junta Directiva </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cs typeface="Arial" panose="020B0604020202020204" pitchFamily="34" charset="0"/>
              </a:rPr>
              <a:t>14.- Informe de Junta de Vigilancia</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cs typeface="Arial" panose="020B0604020202020204" pitchFamily="34" charset="0"/>
              </a:rPr>
              <a:t>15.- Informe de los diferentes comités. </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cs typeface="Arial" panose="020B0604020202020204" pitchFamily="34" charset="0"/>
              </a:rPr>
              <a:t>16-. -Logros de la COOMUPL</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cs typeface="Arial" panose="020B0604020202020204" pitchFamily="34" charset="0"/>
              </a:rPr>
              <a:t> 17-Capacitaciones a los  Empleados,</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cs typeface="Arial" panose="020B0604020202020204" pitchFamily="34" charset="0"/>
              </a:rPr>
              <a:t>18-La opinión de la Auditoria Externa sobre el Balance General </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cs typeface="Arial" panose="020B0604020202020204" pitchFamily="34" charset="0"/>
              </a:rPr>
              <a:t>y  Estados de Resultados a Diciembre del 2,018 Auditados </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cs typeface="Arial" panose="020B0604020202020204" pitchFamily="34" charset="0"/>
              </a:rPr>
              <a:t>19-Lectura y aprobación  del presupuesto   del año 2019             </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cs typeface="Arial" panose="020B0604020202020204" pitchFamily="34" charset="0"/>
              </a:rPr>
              <a:t>20- Evaluación PERLA del año 2018</a:t>
            </a:r>
          </a:p>
          <a:p>
            <a:pPr marL="812800" indent="-812800">
              <a:lnSpc>
                <a:spcPct val="150000"/>
              </a:lnSpc>
              <a:buClr>
                <a:srgbClr val="A50021"/>
              </a:buClr>
              <a:buFont typeface="Wingdings 2" panose="05020102010507070707" pitchFamily="18" charset="2"/>
              <a:buNone/>
            </a:pPr>
            <a:r>
              <a:rPr lang="es-HN" altLang="es-HN" sz="1200" b="1" dirty="0">
                <a:latin typeface="Arial" panose="020B0604020202020204" pitchFamily="34" charset="0"/>
                <a:ea typeface="Arial" panose="020B0604020202020204" pitchFamily="34" charset="0"/>
                <a:cs typeface="Arial" panose="020B0604020202020204" pitchFamily="34" charset="0"/>
              </a:rPr>
              <a:t>21.- Anexos </a:t>
            </a:r>
            <a:endParaRPr lang="es-HN" altLang="es-HN" sz="1200" b="1" dirty="0">
              <a:latin typeface="Arial" panose="020B0604020202020204" pitchFamily="34" charset="0"/>
              <a:ea typeface="Arial" panose="020B0604020202020204" pitchFamily="34" charset="0"/>
            </a:endParaRPr>
          </a:p>
        </p:txBody>
      </p:sp>
      <p:sp>
        <p:nvSpPr>
          <p:cNvPr id="13315" name="WordArt 5"/>
          <p:cNvSpPr>
            <a:spLocks noTextEdit="1"/>
          </p:cNvSpPr>
          <p:nvPr/>
        </p:nvSpPr>
        <p:spPr>
          <a:xfrm>
            <a:off x="2500313" y="269875"/>
            <a:ext cx="1846262" cy="293688"/>
          </a:xfrm>
          <a:prstGeom prst="rect">
            <a:avLst/>
          </a:prstGeom>
        </p:spPr>
        <p:txBody>
          <a:bodyPr wrap="none" fromWordArt="1">
            <a:prstTxWarp prst="textPlain">
              <a:avLst>
                <a:gd name="adj" fmla="val 50000"/>
              </a:avLst>
            </a:prstTxWarp>
            <a:normAutofit fontScale="40000" lnSpcReduction="20000"/>
          </a:bodyPr>
          <a:lstStyle/>
          <a:p>
            <a:pPr algn="ctr"/>
            <a:r>
              <a:rPr lang="es-ES" altLang="en-US" sz="3600" b="1">
                <a:ln w="9525" cap="sq" cmpd="sng">
                  <a:solidFill>
                    <a:srgbClr val="A50021"/>
                  </a:solidFill>
                  <a:prstDash val="solid"/>
                  <a:headEnd type="none" w="sm" len="sm"/>
                  <a:tailEnd type="none" w="sm" len="sm"/>
                </a:ln>
                <a:solidFill>
                  <a:srgbClr val="008000"/>
                </a:solidFill>
                <a:latin typeface="Comic Sans MS" panose="030F0702030302020204" pitchFamily="66" charset="0"/>
                <a:ea typeface="Comic Sans MS" panose="030F0702030302020204" pitchFamily="66" charset="0"/>
              </a:rPr>
              <a:t>INDICE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1036"/>
          <p:cNvSpPr/>
          <p:nvPr/>
        </p:nvSpPr>
        <p:spPr>
          <a:xfrm>
            <a:off x="512763" y="9112250"/>
            <a:ext cx="5940425" cy="0"/>
          </a:xfrm>
          <a:prstGeom prst="line">
            <a:avLst/>
          </a:prstGeom>
          <a:ln w="28575" cap="sq" cmpd="sng">
            <a:solidFill>
              <a:schemeClr val="tx1"/>
            </a:solidFill>
            <a:prstDash val="solid"/>
            <a:headEnd type="none" w="sm" len="sm"/>
            <a:tailEnd type="none" w="sm" len="sm"/>
          </a:ln>
        </p:spPr>
      </p:sp>
      <p:sp>
        <p:nvSpPr>
          <p:cNvPr id="41987" name="9 Marcador de contenido"/>
          <p:cNvSpPr>
            <a:spLocks noGrp="1"/>
          </p:cNvSpPr>
          <p:nvPr>
            <p:ph/>
          </p:nvPr>
        </p:nvSpPr>
        <p:spPr>
          <a:xfrm>
            <a:off x="116632" y="467544"/>
            <a:ext cx="5470525" cy="7800975"/>
          </a:xfrm>
        </p:spPr>
        <p:txBody>
          <a:bodyPr vert="horz" lIns="91440" tIns="45720" rIns="91440" bIns="45720" rtlCol="0">
            <a:normAutofit/>
          </a:bodyPr>
          <a:lstStyle/>
          <a:p>
            <a:pPr marL="365760" marR="0" lvl="0" indent="-283210" algn="l"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HN" altLang="es-HN" sz="16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8255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altLang="es-HN" sz="16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Char char=""/>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Es importante mencionar que con el gran esfuerzo de ustedes, de la Junta Directiva, Gerencia y empleados hemos logrado </a:t>
            </a:r>
            <a:r>
              <a:rPr lang="es-HN" altLang="es-HN" sz="1400" dirty="0">
                <a:cs typeface="Arial" panose="020B0604020202020204" pitchFamily="34" charset="0"/>
              </a:rPr>
              <a:t>avanzar en el desarrollo de</a:t>
            </a: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las metas  que se plantearon en el  Plan Empresarial 2018.</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Char char=""/>
              <a:defRPr/>
            </a:pP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Char char=""/>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El crecimiento en membrecía durante el año 2018 fue bastante considerable, hecho que nos obliga a seguir luchando para llevar los servicios de la Cooperativa a más personas que no tienen la oportunidad de contar con financiamiento para desarrollar sus múltiples proyectos, y lograr así el desarrollo de las comunidades.</a:t>
            </a: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Char char=""/>
              <a:defRPr/>
            </a:pPr>
            <a:endPar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Char char=""/>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Agradezco en gran manera la confianza depositada en esta Junta Directiva, para dirigir esta Institución y nos sentimos muy satisfechas por los logros alcanzados, que como ya lo mencione antes fue posible gracias al  esfuerzo y espíritu de responsabilidad de sus afiliadas</a:t>
            </a:r>
            <a:r>
              <a:rPr kumimoji="0" lang="es-HN" altLang="es-HN" sz="1400" b="0" i="0" u="none" strike="noStrike" kern="1200" cap="none" spc="0" normalizeH="0" noProof="0" dirty="0">
                <a:ln>
                  <a:noFill/>
                </a:ln>
                <a:solidFill>
                  <a:schemeClr val="tx1">
                    <a:lumMod val="75000"/>
                    <a:lumOff val="25000"/>
                  </a:schemeClr>
                </a:solidFill>
                <a:effectLst/>
                <a:uLnTx/>
                <a:uFillTx/>
                <a:latin typeface="+mn-lt"/>
                <a:ea typeface="+mn-ea"/>
                <a:cs typeface="Arial" panose="020B0604020202020204" pitchFamily="34" charset="0"/>
              </a:rPr>
              <a:t> y (os).</a:t>
            </a: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a:t>
            </a: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Char char=""/>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Dios les bendiga y prosperen  en cada uno de los proyectos que emprendan.</a:t>
            </a: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a:t>
            </a: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9235" marR="0" lvl="0" indent="-229235"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HN" altLang="es-HN" sz="1400" b="1" i="0" u="none" strike="noStrike" kern="1200" cap="none" spc="0" normalizeH="0" baseline="0" noProof="0" dirty="0">
                <a:ln>
                  <a:noFill/>
                </a:ln>
                <a:solidFill>
                  <a:srgbClr val="008000"/>
                </a:solidFill>
                <a:effectLst/>
                <a:uLnTx/>
                <a:uFillTx/>
                <a:latin typeface="+mn-lt"/>
                <a:ea typeface="+mn-ea"/>
                <a:cs typeface="Arial" panose="020B0604020202020204" pitchFamily="34" charset="0"/>
              </a:rPr>
              <a:t>       </a:t>
            </a:r>
            <a:r>
              <a:rPr kumimoji="0" lang="es-ES" altLang="es-ES" sz="1600" b="1" i="0" u="none" strike="noStrike" kern="1200" cap="none" spc="0" normalizeH="0" baseline="0" noProof="0" dirty="0">
                <a:ln>
                  <a:noFill/>
                </a:ln>
                <a:solidFill>
                  <a:schemeClr val="tx1">
                    <a:lumMod val="75000"/>
                    <a:lumOff val="25000"/>
                  </a:schemeClr>
                </a:solidFill>
                <a:effectLst/>
                <a:uLnTx/>
                <a:uFillTx/>
                <a:latin typeface="+mn-lt"/>
                <a:ea typeface="+mn-ea"/>
                <a:cs typeface="+mn-cs"/>
              </a:rPr>
              <a:t>MARIA ANTONIA BONILLA MARTINEZ </a:t>
            </a:r>
          </a:p>
          <a:p>
            <a:pPr marL="229235" marR="0" lvl="0" indent="-229235"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HN" altLang="es-ES" sz="16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PRESIDENTA DE JUNTA DIRECTIVA</a:t>
            </a:r>
            <a:endParaRPr kumimoji="0" lang="es-ES" altLang="es-ES" sz="16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65760" marR="0" lvl="0" indent="-283210" algn="l"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ES" altLang="es-HN"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transition>
    <p:checker/>
    <p:sndAc>
      <p:stSnd loop="1">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p:nvPr>
        </p:nvSpPr>
        <p:spPr>
          <a:xfrm>
            <a:off x="116632" y="366719"/>
            <a:ext cx="6172200" cy="8453753"/>
          </a:xfrm>
        </p:spPr>
        <p:txBody>
          <a:bodyPr vert="horz" lIns="91440" tIns="45720" rIns="91440" bIns="45720" rtlCol="0">
            <a:normAutofit fontScale="85000" lnSpcReduction="20000"/>
          </a:bodyPr>
          <a:lstStyle/>
          <a:p>
            <a:pPr marL="229235" marR="0" lvl="0" indent="-229235"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ES" altLang="es-ES" sz="135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ctr" defTabSz="342900" rtl="0" eaLnBrk="1" fontAlgn="auto" latinLnBrk="0" hangingPunct="1">
              <a:lnSpc>
                <a:spcPct val="100000"/>
              </a:lnSpc>
              <a:spcBef>
                <a:spcPts val="750"/>
              </a:spcBef>
              <a:spcAft>
                <a:spcPts val="0"/>
              </a:spcAft>
              <a:buClr>
                <a:schemeClr val="accent1"/>
              </a:buClr>
              <a:buSzPct val="80000"/>
              <a:buNone/>
              <a:defRPr/>
            </a:pPr>
            <a:endParaRPr lang="es-ES" altLang="es-ES" sz="1700" b="1" dirty="0"/>
          </a:p>
          <a:p>
            <a:pPr marL="0" marR="0" lvl="0" indent="0" algn="ctr" defTabSz="342900" rtl="0" eaLnBrk="1" fontAlgn="auto" latinLnBrk="0" hangingPunct="1">
              <a:lnSpc>
                <a:spcPct val="100000"/>
              </a:lnSpc>
              <a:spcBef>
                <a:spcPts val="750"/>
              </a:spcBef>
              <a:spcAft>
                <a:spcPts val="0"/>
              </a:spcAft>
              <a:buClr>
                <a:schemeClr val="accent1"/>
              </a:buClr>
              <a:buSzPct val="80000"/>
              <a:buNone/>
              <a:defRPr/>
            </a:pPr>
            <a:endParaRPr kumimoji="0" lang="es-ES" altLang="es-ES" sz="17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ctr" defTabSz="342900" rtl="0" eaLnBrk="1" fontAlgn="auto" latinLnBrk="0" hangingPunct="1">
              <a:lnSpc>
                <a:spcPct val="100000"/>
              </a:lnSpc>
              <a:spcBef>
                <a:spcPts val="750"/>
              </a:spcBef>
              <a:spcAft>
                <a:spcPts val="0"/>
              </a:spcAft>
              <a:buClr>
                <a:schemeClr val="accent1"/>
              </a:buClr>
              <a:buSzPct val="80000"/>
              <a:buNone/>
              <a:defRPr/>
            </a:pPr>
            <a:endParaRPr lang="es-ES" altLang="es-ES" sz="1700" b="1" dirty="0"/>
          </a:p>
          <a:p>
            <a:pPr marL="0" marR="0" lvl="0" indent="0" algn="ctr" defTabSz="342900" rtl="0" eaLnBrk="1" fontAlgn="auto" latinLnBrk="0" hangingPunct="1">
              <a:lnSpc>
                <a:spcPct val="100000"/>
              </a:lnSpc>
              <a:spcBef>
                <a:spcPts val="750"/>
              </a:spcBef>
              <a:spcAft>
                <a:spcPts val="0"/>
              </a:spcAft>
              <a:buClr>
                <a:schemeClr val="accent1"/>
              </a:buClr>
              <a:buSzPct val="80000"/>
              <a:buNone/>
              <a:defRPr/>
            </a:pPr>
            <a:endParaRPr kumimoji="0" lang="es-ES" altLang="es-ES" sz="17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ctr" defTabSz="342900" rtl="0" eaLnBrk="1" fontAlgn="auto" latinLnBrk="0" hangingPunct="1">
              <a:lnSpc>
                <a:spcPct val="100000"/>
              </a:lnSpc>
              <a:spcBef>
                <a:spcPts val="750"/>
              </a:spcBef>
              <a:spcAft>
                <a:spcPts val="0"/>
              </a:spcAft>
              <a:buClr>
                <a:schemeClr val="accent1"/>
              </a:buClr>
              <a:buSzPct val="80000"/>
              <a:buNone/>
              <a:defRPr/>
            </a:pPr>
            <a:endParaRPr kumimoji="0" lang="es-ES" altLang="es-ES" sz="17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ctr" defTabSz="342900" rtl="0" eaLnBrk="1" fontAlgn="auto" latinLnBrk="0" hangingPunct="1">
              <a:lnSpc>
                <a:spcPct val="100000"/>
              </a:lnSpc>
              <a:spcBef>
                <a:spcPts val="750"/>
              </a:spcBef>
              <a:spcAft>
                <a:spcPts val="0"/>
              </a:spcAft>
              <a:buClr>
                <a:schemeClr val="accent1"/>
              </a:buClr>
              <a:buSzPct val="80000"/>
              <a:buNone/>
              <a:defRPr/>
            </a:pPr>
            <a:r>
              <a:rPr kumimoji="0" lang="es-ES" altLang="es-ES" sz="1700" b="1" i="0" u="none" strike="noStrike" kern="1200" cap="none" spc="0" normalizeH="0" baseline="0" noProof="0" dirty="0">
                <a:ln>
                  <a:noFill/>
                </a:ln>
                <a:solidFill>
                  <a:srgbClr val="008000"/>
                </a:solidFill>
                <a:effectLst/>
                <a:uLnTx/>
                <a:uFillTx/>
                <a:latin typeface="+mn-lt"/>
                <a:ea typeface="+mn-ea"/>
                <a:cs typeface="+mn-cs"/>
              </a:rPr>
              <a:t>CARTA DE LA GERENTE GENERAL. </a:t>
            </a:r>
          </a:p>
          <a:p>
            <a:pPr marL="229235" marR="0" lvl="0" indent="-229235"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Doy las gracias a Dios a la Junta Directiva, Vigilancia a los empleados y a todas las afiliadas (os) por el resultado de los Estados Financieros y administrativos del año 2018,  se cumplieron en un buen porcentaje, conforme a lo programado en el Plan Empresarial del año 2018.</a:t>
            </a: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Agradecemos la confianza demostrada por nuestra afiliadas (os), ya que incrementaron sus préstamos, sus depósitos a Plazo Fijo, sus ahorros programados, ahorros retirables y a la vez afiliando a  sus menores, esto permitió que los depósitos a plazo fijo este año cerramos a diciembre del 2018 con la cantidad de L. </a:t>
            </a:r>
            <a:r>
              <a:rPr lang="es-ES" altLang="es-ES" sz="1500" dirty="0"/>
              <a:t>10,736,122.01</a:t>
            </a: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cerramos al 31 de diciembre del 2018 con una Cartera de Préstamos de L. </a:t>
            </a:r>
            <a:r>
              <a:rPr lang="es-ES" altLang="es-ES" sz="1500" dirty="0"/>
              <a:t>77,489,625.83,</a:t>
            </a: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con lo cual contribuimos a satisfacer las necesidades crediticias de nuestras afiliadas y (os) en </a:t>
            </a:r>
            <a:r>
              <a:rPr lang="es-ES" altLang="es-ES" sz="1500" dirty="0"/>
              <a:t>t</a:t>
            </a:r>
            <a:r>
              <a:rPr kumimoji="0" lang="es-ES" altLang="es-ES" sz="15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odo</a:t>
            </a: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los Municipios de los departamentos de La Paz e Intibucá.- Las tasas que se les brindaron fluctuaron desde 1%, 1.5%, 2% y 2.5% mensual lo cual contribuyo a tener una Cartera de una variedad de productos y servicios en crecimiento y bien diversificada, con índices financieros muy aceptables en: Liquidez de un </a:t>
            </a:r>
            <a:r>
              <a:rPr lang="es-ES" altLang="es-ES" sz="1500" dirty="0"/>
              <a:t>24</a:t>
            </a: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.69%   un Capital Institucional de un 13.69%  indicadores que nos demuestran seguridad en la cooperativa. </a:t>
            </a: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Durante el año 2018 se continuo fortaleciendo el portafolio de productos y servicios, fortaleciendo el Control Interno  a través de la Auditoria </a:t>
            </a:r>
            <a:r>
              <a:rPr kumimoji="0" lang="es-ES" altLang="es-ES" sz="15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Tercerizada</a:t>
            </a: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brindada por la FACACH y se inicio el Manual de Control Interno con el apoyo del Asesor Técnico de la FACACH, mejorando la documentación y gestionando los procesos claves de automatización de procesos se realizaron actualizaciones en las librerías); se incrementó la Capacitación al talento humano, se compraron nuevas computadoras y se</a:t>
            </a:r>
            <a:r>
              <a:rPr kumimoji="0" lang="es-ES" altLang="es-ES" sz="1500" b="0" i="0" u="none" strike="noStrike" kern="1200" cap="none" spc="0" normalizeH="0" noProof="0" dirty="0">
                <a:ln>
                  <a:noFill/>
                </a:ln>
                <a:solidFill>
                  <a:schemeClr val="tx1">
                    <a:lumMod val="75000"/>
                    <a:lumOff val="25000"/>
                  </a:schemeClr>
                </a:solidFill>
                <a:effectLst/>
                <a:uLnTx/>
                <a:uFillTx/>
                <a:latin typeface="+mn-lt"/>
                <a:ea typeface="+mn-ea"/>
                <a:cs typeface="+mn-cs"/>
              </a:rPr>
              <a:t> compro e instalo un nuevo</a:t>
            </a: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servidor en la oficina principal.</a:t>
            </a: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ES" alt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La COOMUPL cada día se fortalece; agradecemos a la Junta Directiva, Vigilancia, empleados y socias y (os) por el apoyo que permanentemente brindaron a la Administración de la cooperativa.</a:t>
            </a: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ES" altLang="es-ES" sz="1600" b="1" i="0" u="none" strike="noStrike" kern="1200" cap="none" spc="0" normalizeH="0" baseline="0" noProof="0" dirty="0">
                <a:ln>
                  <a:noFill/>
                </a:ln>
                <a:solidFill>
                  <a:schemeClr val="tx1">
                    <a:lumMod val="75000"/>
                    <a:lumOff val="25000"/>
                  </a:schemeClr>
                </a:solidFill>
                <a:effectLst/>
                <a:uLnTx/>
                <a:uFillTx/>
                <a:latin typeface="+mn-lt"/>
                <a:ea typeface="+mn-ea"/>
                <a:cs typeface="+mn-cs"/>
              </a:rPr>
              <a:t>DERMA  GONZALEZ GUZMAN</a:t>
            </a:r>
          </a:p>
          <a:p>
            <a:pPr marL="229235" marR="0" lvl="0" indent="-229235"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ES" altLang="es-ES" sz="1600" b="1" i="0" u="none" strike="noStrike" kern="1200" cap="none" spc="0" normalizeH="0" baseline="0" noProof="0" dirty="0">
                <a:ln>
                  <a:noFill/>
                </a:ln>
                <a:solidFill>
                  <a:schemeClr val="tx1">
                    <a:lumMod val="75000"/>
                    <a:lumOff val="25000"/>
                  </a:schemeClr>
                </a:solidFill>
                <a:effectLst/>
                <a:uLnTx/>
                <a:uFillTx/>
                <a:latin typeface="+mn-lt"/>
                <a:ea typeface="+mn-ea"/>
                <a:cs typeface="+mn-cs"/>
              </a:rPr>
              <a:t>Gerente General </a:t>
            </a:r>
          </a:p>
          <a:p>
            <a:pPr marL="229235" marR="0" lvl="0" indent="-229235"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6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6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ES" altLang="es-ES"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4"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07504"/>
            <a:ext cx="23622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569290"/>
      </p:ext>
    </p:extLst>
  </p:cSld>
  <p:clrMapOvr>
    <a:masterClrMapping/>
  </p:clrMapOvr>
  <p:transition>
    <p:checker/>
    <p:sndAc>
      <p:stSnd loop="1">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Grp="1" noChangeArrowheads="1"/>
          </p:cNvSpPr>
          <p:nvPr>
            <p:ph/>
          </p:nvPr>
        </p:nvSpPr>
        <p:spPr>
          <a:xfrm>
            <a:off x="257703" y="2309637"/>
            <a:ext cx="6172200" cy="5429417"/>
          </a:xfrm>
        </p:spPr>
        <p:txBody>
          <a:bodyPr vert="horz" lIns="91440" tIns="45720" rIns="91440" bIns="45720" rtlCol="0">
            <a:normAutofit/>
          </a:bodyPr>
          <a:lstStyle/>
          <a:p>
            <a:pPr marL="365760" marR="0" lvl="0" indent="-283210" algn="ctr" defTabSz="342900" rtl="0" eaLnBrk="1" fontAlgn="auto" latinLnBrk="0" hangingPunct="1">
              <a:lnSpc>
                <a:spcPct val="80000"/>
              </a:lnSpc>
              <a:spcBef>
                <a:spcPts val="750"/>
              </a:spcBef>
              <a:spcAft>
                <a:spcPts val="0"/>
              </a:spcAft>
              <a:buClr>
                <a:schemeClr val="accent1"/>
              </a:buClr>
              <a:buSzPct val="80000"/>
              <a:buFontTx/>
              <a:buNone/>
              <a:defRPr/>
            </a:pPr>
            <a:endParaRPr kumimoji="0" lang="es-ES" altLang="es-HN" sz="1350" b="0" i="0" u="none" strike="noStrike" kern="1200" cap="none" spc="0" normalizeH="0" baseline="0" noProof="0" dirty="0">
              <a:ln>
                <a:noFill/>
              </a:ln>
              <a:solidFill>
                <a:schemeClr val="tx1">
                  <a:lumMod val="75000"/>
                  <a:lumOff val="25000"/>
                </a:schemeClr>
              </a:solidFill>
              <a:effectLst/>
              <a:uLnTx/>
              <a:uFillTx/>
              <a:latin typeface="Agency FB" panose="020B0503020202020204" pitchFamily="34" charset="0"/>
              <a:ea typeface="+mn-ea"/>
              <a:cs typeface="+mn-cs"/>
            </a:endParaRPr>
          </a:p>
          <a:p>
            <a:pPr marL="365760" marR="0" lvl="0" indent="-283210" algn="ctr" defTabSz="342900" rtl="0" eaLnBrk="1" fontAlgn="auto" latinLnBrk="0" hangingPunct="1">
              <a:lnSpc>
                <a:spcPct val="80000"/>
              </a:lnSpc>
              <a:spcBef>
                <a:spcPts val="750"/>
              </a:spcBef>
              <a:spcAft>
                <a:spcPts val="0"/>
              </a:spcAft>
              <a:buClr>
                <a:schemeClr val="accent1"/>
              </a:buClr>
              <a:buSzPct val="80000"/>
              <a:buFontTx/>
              <a:buNone/>
              <a:defRPr/>
            </a:pPr>
            <a:r>
              <a:rPr kumimoji="0" lang="es-ES" altLang="es-HN" sz="1350" b="0" i="0" u="none" strike="noStrike" kern="1200" cap="none" spc="0" normalizeH="0" baseline="0" noProof="0" dirty="0">
                <a:ln>
                  <a:noFill/>
                </a:ln>
                <a:solidFill>
                  <a:schemeClr val="tx1">
                    <a:lumMod val="75000"/>
                    <a:lumOff val="25000"/>
                  </a:schemeClr>
                </a:solidFill>
                <a:effectLst/>
                <a:uLnTx/>
                <a:uFillTx/>
                <a:latin typeface="Agency FB" panose="020B0503020202020204" pitchFamily="34" charset="0"/>
                <a:ea typeface="+mn-ea"/>
                <a:cs typeface="+mn-cs"/>
              </a:rPr>
              <a:t>l</a:t>
            </a:r>
          </a:p>
          <a:p>
            <a:pPr marL="82550" marR="0" lvl="0" indent="0" algn="ctr" defTabSz="342900" rtl="0" eaLnBrk="1" fontAlgn="auto" latinLnBrk="0" hangingPunct="1">
              <a:lnSpc>
                <a:spcPct val="80000"/>
              </a:lnSpc>
              <a:spcBef>
                <a:spcPts val="750"/>
              </a:spcBef>
              <a:spcAft>
                <a:spcPts val="0"/>
              </a:spcAft>
              <a:buClr>
                <a:schemeClr val="accent1"/>
              </a:buClr>
              <a:buSzPct val="80000"/>
              <a:buFont typeface="Wingdings 2" panose="05020102010507070707"/>
              <a:buNone/>
              <a:defRPr/>
            </a:pPr>
            <a:r>
              <a:rPr kumimoji="0" lang="es-ES" altLang="es-HN" sz="1800" b="1" i="0" u="none" strike="noStrike" kern="1200" cap="none" spc="0" normalizeH="0" baseline="0" noProof="0" dirty="0">
                <a:ln>
                  <a:noFill/>
                </a:ln>
                <a:solidFill>
                  <a:srgbClr val="008000"/>
                </a:solidFill>
                <a:effectLst/>
                <a:uLnTx/>
                <a:uFillTx/>
                <a:latin typeface="Comic Sans MS" panose="030F0702030302020204" pitchFamily="66" charset="0"/>
                <a:ea typeface="+mn-ea"/>
                <a:cs typeface="+mn-cs"/>
              </a:rPr>
              <a:t>Junta  Directiva 2018</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María Antonia Bonilla           ---    Presidenta </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Gregoria Santos Aguilar       ----   Vicepresidenta</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María Jesús Mejía Pineda    ----   Secretaria</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Gloria Marisol Bonilla                ----   Vocal 1</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lang="es-ES" altLang="es-HN" sz="1400" dirty="0">
                <a:solidFill>
                  <a:srgbClr val="080808"/>
                </a:solidFill>
                <a:cs typeface="Arial" panose="020B0604020202020204" pitchFamily="34" charset="0"/>
              </a:rPr>
              <a:t>Dina Luz Barahona Colindres</a:t>
            </a: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     Vocal 2</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lang="es-ES" altLang="es-HN" sz="1400" dirty="0">
                <a:solidFill>
                  <a:srgbClr val="080808"/>
                </a:solidFill>
                <a:cs typeface="Arial" panose="020B0604020202020204" pitchFamily="34" charset="0"/>
              </a:rPr>
              <a:t>Jenny </a:t>
            </a:r>
            <a:r>
              <a:rPr lang="es-ES" altLang="es-HN" sz="1400" dirty="0" err="1">
                <a:solidFill>
                  <a:srgbClr val="080808"/>
                </a:solidFill>
                <a:cs typeface="Arial" panose="020B0604020202020204" pitchFamily="34" charset="0"/>
              </a:rPr>
              <a:t>Waleska</a:t>
            </a:r>
            <a:r>
              <a:rPr lang="es-ES" altLang="es-HN" sz="1400" dirty="0">
                <a:solidFill>
                  <a:srgbClr val="080808"/>
                </a:solidFill>
                <a:cs typeface="Arial" panose="020B0604020202020204" pitchFamily="34" charset="0"/>
              </a:rPr>
              <a:t> Figueroa </a:t>
            </a:r>
            <a:r>
              <a:rPr lang="es-ES" altLang="es-HN" sz="1400" dirty="0" err="1">
                <a:solidFill>
                  <a:srgbClr val="080808"/>
                </a:solidFill>
                <a:cs typeface="Arial" panose="020B0604020202020204" pitchFamily="34" charset="0"/>
              </a:rPr>
              <a:t>Ortez</a:t>
            </a:r>
            <a:r>
              <a:rPr lang="es-ES" altLang="es-HN" sz="1400" dirty="0">
                <a:solidFill>
                  <a:srgbClr val="080808"/>
                </a:solidFill>
                <a:cs typeface="Arial" panose="020B0604020202020204" pitchFamily="34" charset="0"/>
              </a:rPr>
              <a:t> ------ Suplente</a:t>
            </a:r>
            <a:endPar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endParaRPr>
          </a:p>
          <a:p>
            <a:pPr marL="365760" marR="0" lvl="0" indent="-283210" algn="ctr" defTabSz="342900" rtl="0" eaLnBrk="1" fontAlgn="auto" latinLnBrk="0" hangingPunct="1">
              <a:lnSpc>
                <a:spcPct val="80000"/>
              </a:lnSpc>
              <a:spcBef>
                <a:spcPts val="750"/>
              </a:spcBef>
              <a:spcAft>
                <a:spcPts val="0"/>
              </a:spcAft>
              <a:buClr>
                <a:schemeClr val="accent1"/>
              </a:buClr>
              <a:buSzPct val="80000"/>
              <a:buFontTx/>
              <a:buNone/>
              <a:defRPr/>
            </a:pPr>
            <a:endParaRPr kumimoji="0" lang="es-ES" altLang="es-HN" sz="2000" b="0" i="0" u="none" strike="noStrike" kern="1200" cap="none" spc="0" normalizeH="0" baseline="0" noProof="0" dirty="0">
              <a:ln>
                <a:noFill/>
              </a:ln>
              <a:solidFill>
                <a:srgbClr val="003300"/>
              </a:solidFill>
              <a:effectLst/>
              <a:uLnTx/>
              <a:uFillTx/>
              <a:latin typeface="Script MT Bold" pitchFamily="66" charset="0"/>
              <a:ea typeface="+mn-ea"/>
              <a:cs typeface="+mn-cs"/>
            </a:endParaRPr>
          </a:p>
          <a:p>
            <a:pPr marL="365760" marR="0" lvl="0" indent="-283210" algn="ctr" defTabSz="342900" rtl="0" eaLnBrk="1" fontAlgn="auto" latinLnBrk="0" hangingPunct="1">
              <a:lnSpc>
                <a:spcPct val="80000"/>
              </a:lnSpc>
              <a:spcBef>
                <a:spcPts val="750"/>
              </a:spcBef>
              <a:spcAft>
                <a:spcPts val="0"/>
              </a:spcAft>
              <a:buClr>
                <a:schemeClr val="accent1"/>
              </a:buClr>
              <a:buSzPct val="80000"/>
              <a:buFontTx/>
              <a:buNone/>
              <a:defRPr/>
            </a:pPr>
            <a:r>
              <a:rPr kumimoji="0" lang="es-ES" altLang="es-HN" sz="1800" b="1" i="0" u="none" strike="noStrike" kern="1200" cap="none" spc="0" normalizeH="0" baseline="0" noProof="0" dirty="0">
                <a:ln>
                  <a:noFill/>
                </a:ln>
                <a:solidFill>
                  <a:srgbClr val="008000"/>
                </a:solidFill>
                <a:effectLst/>
                <a:uLnTx/>
                <a:uFillTx/>
                <a:latin typeface="Comic Sans MS" panose="030F0702030302020204" pitchFamily="66" charset="0"/>
                <a:ea typeface="+mn-ea"/>
                <a:cs typeface="+mn-cs"/>
              </a:rPr>
              <a:t>Junta  Fiscalizadora 2018</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None/>
              <a:defRPr/>
            </a:pPr>
            <a:endParaRPr kumimoji="0" lang="es-ES" altLang="es-HN" sz="1800" b="0" i="0" u="none" strike="noStrike" kern="1200" cap="none" spc="0" normalizeH="0" baseline="0" noProof="0" dirty="0">
              <a:ln>
                <a:noFill/>
              </a:ln>
              <a:solidFill>
                <a:srgbClr val="080808"/>
              </a:solidFill>
              <a:effectLst/>
              <a:uLnTx/>
              <a:uFillTx/>
              <a:latin typeface="ChesterfieldAntD"/>
              <a:ea typeface="+mn-ea"/>
              <a:cs typeface="+mn-cs"/>
            </a:endParaRP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lang="es-ES" altLang="es-HN" sz="1400" dirty="0">
                <a:solidFill>
                  <a:srgbClr val="080808"/>
                </a:solidFill>
                <a:cs typeface="Arial" panose="020B0604020202020204" pitchFamily="34" charset="0"/>
              </a:rPr>
              <a:t>Evangelina García  Argueta</a:t>
            </a: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 - ---- presidenta</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lang="es-ES" altLang="es-HN" sz="1400" dirty="0">
                <a:solidFill>
                  <a:srgbClr val="080808"/>
                </a:solidFill>
                <a:cs typeface="Arial" panose="020B0604020202020204" pitchFamily="34" charset="0"/>
              </a:rPr>
              <a:t>María Concepción Martínez</a:t>
            </a: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 ---- Secretaria</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t>
            </a:r>
            <a:r>
              <a:rPr lang="es-ES" altLang="es-HN" sz="1400" dirty="0">
                <a:solidFill>
                  <a:srgbClr val="080808"/>
                </a:solidFill>
                <a:cs typeface="Arial" panose="020B0604020202020204" pitchFamily="34" charset="0"/>
              </a:rPr>
              <a:t>Sonia Marciana Osorio Bautista</a:t>
            </a: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 Vocal</a:t>
            </a:r>
          </a:p>
          <a:p>
            <a:pPr marL="365760" marR="0" lvl="0" indent="-283210" algn="l" defTabSz="342900" rtl="0" eaLnBrk="1" fontAlgn="auto" latinLnBrk="0" hangingPunct="1">
              <a:lnSpc>
                <a:spcPct val="80000"/>
              </a:lnSpc>
              <a:spcBef>
                <a:spcPts val="750"/>
              </a:spcBef>
              <a:spcAft>
                <a:spcPts val="0"/>
              </a:spcAft>
              <a:buClr>
                <a:schemeClr val="accent1"/>
              </a:buClr>
              <a:buSzPct val="80000"/>
              <a:buFontTx/>
              <a:buBlip>
                <a:blip r:embed="rId3"/>
              </a:buBlip>
              <a:defRPr/>
            </a:pPr>
            <a:r>
              <a:rPr lang="es-ES" altLang="es-HN" sz="1400" dirty="0">
                <a:solidFill>
                  <a:srgbClr val="080808"/>
                </a:solidFill>
                <a:cs typeface="Arial" panose="020B0604020202020204" pitchFamily="34" charset="0"/>
              </a:rPr>
              <a:t>Dania Lizeth Funez Santos            </a:t>
            </a:r>
            <a:r>
              <a:rPr kumimoji="0" lang="es-ES" altLang="es-HN"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 Suplente </a:t>
            </a:r>
          </a:p>
        </p:txBody>
      </p:sp>
      <p:pic>
        <p:nvPicPr>
          <p:cNvPr id="3"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3863" y="0"/>
            <a:ext cx="3993329" cy="2968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l="-911" t="-7095" r="7116" b="21948"/>
          <a:stretch/>
        </p:blipFill>
        <p:spPr>
          <a:xfrm>
            <a:off x="1340769" y="6874958"/>
            <a:ext cx="3384376" cy="1728192"/>
          </a:xfrm>
          <a:prstGeom prst="rect">
            <a:avLst/>
          </a:prstGeom>
          <a:ln>
            <a:noFill/>
          </a:ln>
          <a:effectLst>
            <a:softEdge rad="112500"/>
          </a:effectLst>
        </p:spPr>
      </p:pic>
    </p:spTree>
  </p:cSld>
  <p:clrMapOvr>
    <a:masterClrMapping/>
  </p:clrMapOvr>
  <p:transition>
    <p:checker/>
    <p:sndAc>
      <p:stSnd loop="1">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1"/>
          <p:cNvSpPr>
            <a:spLocks noGrp="1"/>
          </p:cNvSpPr>
          <p:nvPr>
            <p:ph type="title"/>
          </p:nvPr>
        </p:nvSpPr>
        <p:spPr>
          <a:xfrm>
            <a:off x="1080710" y="250825"/>
            <a:ext cx="4764087" cy="638175"/>
          </a:xfrm>
          <a:ln/>
        </p:spPr>
        <p:txBody>
          <a:bodyPr vert="horz" wrap="square" lIns="91440" tIns="45720" rIns="91440" bIns="45720" anchor="t"/>
          <a:lstStyle/>
          <a:p>
            <a:r>
              <a:rPr lang="es-ES" altLang="es-ES" sz="1800" dirty="0">
                <a:solidFill>
                  <a:srgbClr val="008000"/>
                </a:solidFill>
                <a:latin typeface="Comic Sans MS" panose="030F0702030302020204" pitchFamily="66" charset="0"/>
              </a:rPr>
              <a:t>Estructura Organizativa de la Coomupl</a:t>
            </a:r>
          </a:p>
        </p:txBody>
      </p:sp>
      <p:pic>
        <p:nvPicPr>
          <p:cNvPr id="2" name="Imagen 1"/>
          <p:cNvPicPr>
            <a:picLocks noChangeAspect="1"/>
          </p:cNvPicPr>
          <p:nvPr/>
        </p:nvPicPr>
        <p:blipFill rotWithShape="1">
          <a:blip r:embed="rId2"/>
          <a:srcRect l="4851" t="19760" r="12200" b="4640"/>
          <a:stretch/>
        </p:blipFill>
        <p:spPr>
          <a:xfrm rot="5400000">
            <a:off x="-740245" y="2476549"/>
            <a:ext cx="8332089" cy="4746127"/>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a:spLocks noGrp="1"/>
          </p:cNvSpPr>
          <p:nvPr>
            <p:ph idx="1"/>
          </p:nvPr>
        </p:nvSpPr>
        <p:spPr>
          <a:xfrm>
            <a:off x="260648" y="1403648"/>
            <a:ext cx="5057775" cy="7532688"/>
          </a:xfrm>
        </p:spPr>
        <p:txBody>
          <a:bodyPr vert="horz" lIns="91440" tIns="45720" rIns="91440" bIns="45720" rtlCol="0">
            <a:normAutofit/>
          </a:bodyPr>
          <a:lstStyle/>
          <a:p>
            <a:pPr marL="274320" marR="0" lvl="0" indent="-274320" algn="l"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q"/>
              <a:defRPr/>
            </a:pPr>
            <a:endParaRPr kumimoji="0" lang="es-HN" sz="1600" b="0" i="0" u="none" strike="noStrike" kern="1200" cap="none" spc="0" normalizeH="0" baseline="0" noProof="0" dirty="0">
              <a:ln>
                <a:noFill/>
              </a:ln>
              <a:solidFill>
                <a:schemeClr val="accent4">
                  <a:lumMod val="10000"/>
                </a:schemeClr>
              </a:solidFill>
              <a:effectLst/>
              <a:uLnTx/>
              <a:uFillTx/>
              <a:latin typeface="Aharoni" panose="02010803020104030203" pitchFamily="2" charset="-79"/>
              <a:ea typeface="+mn-ea"/>
              <a:cs typeface="Aharoni" panose="02010803020104030203" pitchFamily="2" charset="-79"/>
            </a:endParaRP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r>
              <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rPr>
              <a:t>Tasas de intereses  Competitivas</a:t>
            </a: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None/>
              <a:defRPr/>
            </a:pPr>
            <a:endPar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endParaRP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r>
              <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rPr>
              <a:t>Proyección en el financiamiento con los Emprendimientos con Jóvenes.</a:t>
            </a:r>
          </a:p>
          <a:p>
            <a:pPr marL="0" marR="0" lvl="0" indent="0" algn="just" defTabSz="342900" rtl="0" eaLnBrk="1" fontAlgn="auto" latinLnBrk="0" hangingPunct="1">
              <a:lnSpc>
                <a:spcPct val="100000"/>
              </a:lnSpc>
              <a:spcBef>
                <a:spcPts val="750"/>
              </a:spcBef>
              <a:spcAft>
                <a:spcPts val="0"/>
              </a:spcAft>
              <a:buClr>
                <a:schemeClr val="accent1"/>
              </a:buClr>
              <a:buSzPct val="80000"/>
              <a:buNone/>
              <a:defRPr/>
            </a:pPr>
            <a:endPar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endParaRP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r>
              <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rPr>
              <a:t>Apoyo en comercialización (participación en expo -ventas locales y nacionales.)</a:t>
            </a: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endPar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endParaRP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r>
              <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rPr>
              <a:t>Seguros sobre los prestamos.</a:t>
            </a: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endPar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endParaRP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r>
              <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rPr>
              <a:t>Capacitaciones sobre diferentes temas (Violencia Intra Familiar, Género, Autoestima, Cambio Climático, Salud Reproductiva de la Mujer, Derechos Humanos, sobre Valores y Principios cooperativos, Embarazos en jóvenes  Participación Ciudadana, V y H SIDA, a niveles organizativo, elaboración de Planes de Negocio, sobre Siembra y Mantenimiento de Fincas de café y Controles de Plagas y Enfermedades, Elaboración de Abonos Orgánicos, Diversificación agrícola, Etc. ).</a:t>
            </a: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r>
              <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rPr>
              <a:t>Repartición  de excedentes.</a:t>
            </a:r>
          </a:p>
          <a:p>
            <a:pPr marL="0" marR="0" lvl="0" indent="0" algn="just" defTabSz="342900" rtl="0" eaLnBrk="1" fontAlgn="auto" latinLnBrk="0" hangingPunct="1">
              <a:lnSpc>
                <a:spcPct val="100000"/>
              </a:lnSpc>
              <a:spcBef>
                <a:spcPts val="750"/>
              </a:spcBef>
              <a:spcAft>
                <a:spcPts val="0"/>
              </a:spcAft>
              <a:buClr>
                <a:schemeClr val="accent1"/>
              </a:buClr>
              <a:buSzPct val="80000"/>
              <a:buNone/>
              <a:defRPr/>
            </a:pPr>
            <a:endPar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endParaRP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panose="05000000000000000000" pitchFamily="2" charset="2"/>
              <a:buChar char="v"/>
              <a:defRPr/>
            </a:pPr>
            <a:r>
              <a:rPr kumimoji="0" lang="es-HN" sz="1400" b="0" i="0" u="none" strike="noStrike" kern="1200" cap="none" spc="0" normalizeH="0" baseline="0" noProof="0" dirty="0">
                <a:ln>
                  <a:noFill/>
                </a:ln>
                <a:solidFill>
                  <a:schemeClr val="accent4">
                    <a:lumMod val="10000"/>
                  </a:schemeClr>
                </a:solidFill>
                <a:effectLst/>
                <a:uLnTx/>
                <a:uFillTx/>
                <a:latin typeface="+mn-lt"/>
                <a:ea typeface="Tahoma" panose="020B0604030504040204" pitchFamily="34" charset="0"/>
                <a:cs typeface="Arial" panose="020B0604020202020204" pitchFamily="34" charset="0"/>
              </a:rPr>
              <a:t> Participación en los distintos proyectos  que desarrolla la cooperativa. </a:t>
            </a: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None/>
              <a:defRPr/>
            </a:pPr>
            <a:endParaRPr kumimoji="0" lang="es-HN" sz="1400" b="1" i="0" u="none" strike="noStrike" kern="1200" cap="none" spc="0" normalizeH="0" baseline="0" noProof="0" dirty="0">
              <a:ln>
                <a:noFill/>
              </a:ln>
              <a:solidFill>
                <a:schemeClr val="accent4">
                  <a:lumMod val="10000"/>
                </a:schemeClr>
              </a:solidFill>
              <a:effectLst/>
              <a:uLnTx/>
              <a:uFillTx/>
              <a:latin typeface="Comic Sans MS" panose="030F0702030302020204" pitchFamily="66" charset="0"/>
              <a:ea typeface="+mn-ea"/>
              <a:cs typeface="Arial" panose="020B0604020202020204" pitchFamily="34" charset="0"/>
            </a:endParaRPr>
          </a:p>
          <a:p>
            <a:pPr marL="274320" marR="0" lvl="0" indent="-27432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a:buNone/>
              <a:defRPr/>
            </a:pPr>
            <a:endParaRPr kumimoji="0" lang="es-HN" sz="1400" b="1" i="0" u="none" strike="noStrike" kern="1200" cap="none" spc="0" normalizeH="0" baseline="0" noProof="0" dirty="0">
              <a:ln>
                <a:noFill/>
              </a:ln>
              <a:solidFill>
                <a:schemeClr val="accent4">
                  <a:lumMod val="10000"/>
                </a:schemeClr>
              </a:solidFill>
              <a:effectLst/>
              <a:uLnTx/>
              <a:uFillTx/>
              <a:latin typeface="Agency FB" panose="020B0503020202020204" pitchFamily="34" charset="0"/>
              <a:ea typeface="+mn-ea"/>
              <a:cs typeface="Arial" panose="020B0604020202020204" pitchFamily="34" charset="0"/>
            </a:endParaRPr>
          </a:p>
        </p:txBody>
      </p:sp>
      <p:sp>
        <p:nvSpPr>
          <p:cNvPr id="7" name="1 Título"/>
          <p:cNvSpPr>
            <a:spLocks noGrp="1"/>
          </p:cNvSpPr>
          <p:nvPr>
            <p:ph type="title"/>
          </p:nvPr>
        </p:nvSpPr>
        <p:spPr>
          <a:xfrm>
            <a:off x="2428875" y="625475"/>
            <a:ext cx="2643188" cy="500063"/>
          </a:xfrm>
        </p:spPr>
        <p:txBody>
          <a:bodyPr vert="horz" lIns="91440" tIns="45720" rIns="91440" bIns="45720" rtlCol="0" anchor="t">
            <a:normAutofit/>
          </a:bodyPr>
          <a:lstStyle/>
          <a:p>
            <a:pPr marL="0" marR="0" lvl="0" indent="0" algn="l" defTabSz="342900" rtl="0" eaLnBrk="1" fontAlgn="auto" latinLnBrk="0" hangingPunct="1">
              <a:lnSpc>
                <a:spcPct val="100000"/>
              </a:lnSpc>
              <a:spcBef>
                <a:spcPct val="0"/>
              </a:spcBef>
              <a:spcAft>
                <a:spcPts val="0"/>
              </a:spcAft>
              <a:buClrTx/>
              <a:buSzTx/>
              <a:buFontTx/>
              <a:buNone/>
              <a:defRPr/>
            </a:pPr>
            <a:r>
              <a:rPr kumimoji="0" lang="es-HN" sz="2400" b="0"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mj-lt"/>
                <a:ea typeface="+mj-ea"/>
                <a:cs typeface="Aharoni" panose="02010803020104030203" pitchFamily="2" charset="-79"/>
              </a:rPr>
              <a:t>BENEFICIOS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16632" y="1763688"/>
            <a:ext cx="5756275" cy="6214533"/>
          </a:xfrm>
          <a:noFill/>
          <a:ln>
            <a:noFill/>
          </a:ln>
        </p:spPr>
        <p:txBody>
          <a:bodyPr vert="horz" wrap="square" lIns="91440" tIns="45720" rIns="91440" bIns="45720" anchor="t"/>
          <a:lstStyle/>
          <a:p>
            <a:pPr marL="228600" indent="-228600" algn="just"/>
            <a:r>
              <a:rPr lang="es-ES" altLang="es-HN" sz="1400" dirty="0">
                <a:cs typeface="Arial" panose="020B0604020202020204" pitchFamily="34" charset="0"/>
              </a:rPr>
              <a:t>Fundación COVELO.</a:t>
            </a:r>
          </a:p>
          <a:p>
            <a:pPr marL="0" indent="0" algn="just">
              <a:buNone/>
            </a:pPr>
            <a:endParaRPr lang="es-ES" altLang="es-HN" sz="1400" dirty="0">
              <a:cs typeface="Arial" panose="020B0604020202020204" pitchFamily="34" charset="0"/>
            </a:endParaRPr>
          </a:p>
          <a:p>
            <a:pPr marL="228600" indent="-228600" algn="just"/>
            <a:r>
              <a:rPr lang="es-ES" altLang="es-HN" sz="1400" dirty="0">
                <a:cs typeface="Arial" panose="020B0604020202020204" pitchFamily="34" charset="0"/>
              </a:rPr>
              <a:t>Federación de Cooperativas de Ahorro y Crédito de Honduras FACACH.</a:t>
            </a:r>
          </a:p>
          <a:p>
            <a:pPr marL="228600" indent="-228600" algn="just"/>
            <a:r>
              <a:rPr lang="es-ES" altLang="es-HN" sz="1400" dirty="0">
                <a:cs typeface="Arial" panose="020B0604020202020204" pitchFamily="34" charset="0"/>
              </a:rPr>
              <a:t>Banco Hondureño de Producción y Vivienda BANHPROVI.</a:t>
            </a:r>
          </a:p>
          <a:p>
            <a:pPr marL="228600" indent="-228600" algn="just"/>
            <a:r>
              <a:rPr lang="es-ES" altLang="es-HN" sz="1400" dirty="0">
                <a:cs typeface="Arial" panose="020B0604020202020204" pitchFamily="34" charset="0"/>
              </a:rPr>
              <a:t>Consejo  Hondureño de Desarrollo Del  Sector  Social de la Economía COHDESSE.</a:t>
            </a:r>
          </a:p>
          <a:p>
            <a:pPr marL="0" indent="0" algn="just">
              <a:buNone/>
            </a:pPr>
            <a:endParaRPr lang="es-ES" altLang="es-HN" sz="1400" dirty="0">
              <a:cs typeface="Arial" panose="020B0604020202020204" pitchFamily="34" charset="0"/>
            </a:endParaRPr>
          </a:p>
          <a:p>
            <a:pPr marL="228600" indent="-228600" algn="just"/>
            <a:r>
              <a:rPr lang="es-ES" altLang="es-HN" sz="1400" dirty="0">
                <a:cs typeface="Arial" panose="020B0604020202020204" pitchFamily="34" charset="0"/>
              </a:rPr>
              <a:t>Convenio de administración de Fondos  PNUD-COOMUPL para manejo del Programa Conjunto Empleo  y Emigración.</a:t>
            </a:r>
          </a:p>
          <a:p>
            <a:pPr marL="0" indent="0" algn="just">
              <a:buNone/>
            </a:pPr>
            <a:endParaRPr lang="es-ES" altLang="es-HN" sz="1400" dirty="0">
              <a:cs typeface="Arial" panose="020B0604020202020204" pitchFamily="34" charset="0"/>
            </a:endParaRPr>
          </a:p>
          <a:p>
            <a:pPr marL="228600" indent="-228600" algn="just"/>
            <a:r>
              <a:rPr lang="es-ES" altLang="es-HN" sz="1400" dirty="0">
                <a:cs typeface="Arial" panose="020B0604020202020204" pitchFamily="34" charset="0"/>
              </a:rPr>
              <a:t>Convenio suscrito con la Fundación Helvetas de Honduras, para proporcionar préstamos a jóvenes Emprendedores de Colegios Técnicos.</a:t>
            </a:r>
          </a:p>
          <a:p>
            <a:pPr marL="0" indent="0" algn="just">
              <a:buNone/>
            </a:pPr>
            <a:endParaRPr lang="es-ES" altLang="es-HN" sz="1400" dirty="0">
              <a:cs typeface="Arial" panose="020B0604020202020204" pitchFamily="34" charset="0"/>
            </a:endParaRPr>
          </a:p>
          <a:p>
            <a:pPr marL="228600" indent="-228600" algn="just"/>
            <a:r>
              <a:rPr lang="es-ES" altLang="es-HN" sz="1400" dirty="0">
                <a:cs typeface="Arial" panose="020B0604020202020204" pitchFamily="34" charset="0"/>
              </a:rPr>
              <a:t>Manejo de Fondos de la Unión Internacional para la Conservación de la Naturaleza y Recursos Naturales. Para el desarrollo de proyectos en la Cuenca de Goascoran.</a:t>
            </a:r>
            <a:endParaRPr lang="es-ES" altLang="es-HN" sz="1400" dirty="0">
              <a:ea typeface="Arial" panose="020B0604020202020204" pitchFamily="34" charset="0"/>
            </a:endParaRPr>
          </a:p>
        </p:txBody>
      </p:sp>
      <p:sp>
        <p:nvSpPr>
          <p:cNvPr id="6" name="1 Título"/>
          <p:cNvSpPr>
            <a:spLocks noGrp="1"/>
          </p:cNvSpPr>
          <p:nvPr>
            <p:ph type="title"/>
          </p:nvPr>
        </p:nvSpPr>
        <p:spPr>
          <a:xfrm>
            <a:off x="1052736" y="624899"/>
            <a:ext cx="4143375" cy="1000125"/>
          </a:xfrm>
          <a:ln/>
        </p:spPr>
        <p:txBody>
          <a:bodyPr vert="horz" wrap="square" lIns="91440" tIns="45720" rIns="91440" bIns="45720" anchor="t"/>
          <a:lstStyle/>
          <a:p>
            <a:pPr defTabSz="342900">
              <a:buNone/>
            </a:pPr>
            <a:r>
              <a:rPr lang="es-ES" altLang="es-ES" sz="2800" kern="1200" dirty="0">
                <a:solidFill>
                  <a:srgbClr val="008000"/>
                </a:solidFill>
                <a:latin typeface="Agency FB" panose="020B0503020202020204" pitchFamily="34" charset="0"/>
                <a:ea typeface="+mj-ea"/>
                <a:cs typeface="+mj-cs"/>
              </a:rPr>
              <a:t>INSTITUCIONES QUE NOS BRINDAN</a:t>
            </a:r>
            <a:br>
              <a:rPr lang="es-ES" altLang="es-ES" sz="2800" kern="1200" dirty="0">
                <a:solidFill>
                  <a:srgbClr val="008000"/>
                </a:solidFill>
                <a:latin typeface="Agency FB" panose="020B0503020202020204" pitchFamily="34" charset="0"/>
                <a:ea typeface="+mj-ea"/>
                <a:cs typeface="+mj-cs"/>
              </a:rPr>
            </a:br>
            <a:r>
              <a:rPr lang="es-ES" altLang="es-ES" sz="2800" kern="1200" dirty="0">
                <a:solidFill>
                  <a:srgbClr val="008000"/>
                </a:solidFill>
                <a:latin typeface="Agency FB" panose="020B0503020202020204" pitchFamily="34" charset="0"/>
                <a:ea typeface="+mj-ea"/>
                <a:cs typeface="+mj-cs"/>
              </a:rPr>
              <a:t>            FINANCIAMIENTO</a:t>
            </a:r>
          </a:p>
        </p:txBody>
      </p:sp>
    </p:spTree>
    <p:extLst>
      <p:ext uri="{BB962C8B-B14F-4D97-AF65-F5344CB8AC3E}">
        <p14:creationId xmlns:p14="http://schemas.microsoft.com/office/powerpoint/2010/main" val="264667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Grp="1" noChangeArrowheads="1"/>
          </p:cNvSpPr>
          <p:nvPr>
            <p:ph idx="1"/>
          </p:nvPr>
        </p:nvSpPr>
        <p:spPr>
          <a:xfrm>
            <a:off x="45142" y="251520"/>
            <a:ext cx="5452963" cy="8456613"/>
          </a:xfrm>
        </p:spPr>
        <p:txBody>
          <a:bodyPr vert="horz" lIns="91440" tIns="45720" rIns="91440" bIns="45720" rtlCol="0">
            <a:normAutofit lnSpcReduction="10000"/>
          </a:bodyPr>
          <a:lstStyle/>
          <a:p>
            <a:pPr marL="365760" marR="0" lvl="0" indent="-283210" algn="ctr" defTabSz="342900" rtl="0" eaLnBrk="1" fontAlgn="auto" latinLnBrk="0" hangingPunct="1">
              <a:lnSpc>
                <a:spcPct val="100000"/>
              </a:lnSpc>
              <a:spcBef>
                <a:spcPts val="750"/>
              </a:spcBef>
              <a:spcAft>
                <a:spcPts val="0"/>
              </a:spcAft>
              <a:buClr>
                <a:schemeClr val="accent1"/>
              </a:buClr>
              <a:buSzPct val="80000"/>
              <a:buFontTx/>
              <a:buNone/>
              <a:defRPr/>
            </a:pPr>
            <a:r>
              <a:rPr kumimoji="0" lang="es-ES" sz="1700" b="1" i="0" u="none" strike="noStrike" kern="1200" cap="all" spc="0" normalizeH="0" baseline="0" noProof="0" dirty="0">
                <a:ln>
                  <a:noFill/>
                </a:ln>
                <a:solidFill>
                  <a:srgbClr val="008000"/>
                </a:solidFill>
                <a:effectLst>
                  <a:outerShdw blurRad="38100" dist="38100" dir="2700000" algn="tl">
                    <a:srgbClr val="000000">
                      <a:alpha val="43137"/>
                    </a:srgbClr>
                  </a:outerShdw>
                </a:effectLst>
                <a:uLnTx/>
                <a:uFillTx/>
                <a:latin typeface="+mj-lt"/>
                <a:ea typeface="+mn-ea"/>
                <a:cs typeface="+mn-cs"/>
              </a:rPr>
              <a:t>Instituciones que nos apoyan y </a:t>
            </a:r>
          </a:p>
          <a:p>
            <a:pPr marL="365760" marR="0" lvl="0" indent="-283210" algn="ctr" defTabSz="342900" rtl="0" eaLnBrk="1" fontAlgn="auto" latinLnBrk="0" hangingPunct="1">
              <a:lnSpc>
                <a:spcPct val="100000"/>
              </a:lnSpc>
              <a:spcBef>
                <a:spcPts val="750"/>
              </a:spcBef>
              <a:spcAft>
                <a:spcPts val="0"/>
              </a:spcAft>
              <a:buClr>
                <a:schemeClr val="accent1"/>
              </a:buClr>
              <a:buSzPct val="80000"/>
              <a:buFontTx/>
              <a:buNone/>
              <a:defRPr/>
            </a:pPr>
            <a:r>
              <a:rPr kumimoji="0" lang="es-ES" sz="1700" b="1" i="0" u="none" strike="noStrike" kern="1200" cap="all" spc="0" normalizeH="0" baseline="0" noProof="0" dirty="0">
                <a:ln>
                  <a:noFill/>
                </a:ln>
                <a:solidFill>
                  <a:srgbClr val="008000"/>
                </a:solidFill>
                <a:effectLst>
                  <a:outerShdw blurRad="38100" dist="38100" dir="2700000" algn="tl">
                    <a:srgbClr val="000000">
                      <a:alpha val="43137"/>
                    </a:srgbClr>
                  </a:outerShdw>
                </a:effectLst>
                <a:uLnTx/>
                <a:uFillTx/>
                <a:latin typeface="+mj-lt"/>
                <a:ea typeface="+mn-ea"/>
                <a:cs typeface="+mn-cs"/>
              </a:rPr>
              <a:t> alianzas estratégicas</a:t>
            </a:r>
          </a:p>
          <a:p>
            <a:pPr marL="365760" marR="0" lvl="0" indent="-283210" algn="ctr" defTabSz="342900" rtl="0" eaLnBrk="1" fontAlgn="auto" latinLnBrk="0" hangingPunct="1">
              <a:lnSpc>
                <a:spcPct val="100000"/>
              </a:lnSpc>
              <a:spcBef>
                <a:spcPts val="750"/>
              </a:spcBef>
              <a:spcAft>
                <a:spcPts val="0"/>
              </a:spcAft>
              <a:buClr>
                <a:schemeClr val="accent1"/>
              </a:buClr>
              <a:buSzPct val="80000"/>
              <a:buFontTx/>
              <a:buNone/>
              <a:defRPr/>
            </a:pPr>
            <a:endParaRPr kumimoji="0" lang="es-ES" sz="1500" b="1" i="0" u="none" strike="noStrike" kern="1200" cap="all" spc="0" normalizeH="0" baseline="0" noProof="0" dirty="0">
              <a:ln>
                <a:noFill/>
              </a:ln>
              <a:solidFill>
                <a:srgbClr val="008000"/>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2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s-ES" sz="135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 </a:t>
            </a:r>
            <a:r>
              <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mn-cs"/>
              </a:rPr>
              <a:t>a</a:t>
            </a:r>
            <a:r>
              <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a:t>
            </a:r>
            <a:r>
              <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La Federación de Cooperativas de Ahorro y Crédito de Honduras FACACH</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b.) </a:t>
            </a:r>
            <a:r>
              <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El Consejo Hondureño del Sector Social de la Economía COHDESSE.  Fondos que está Intermediando   la Federación de Cooperativas de Ahorro y Crédito de Honduras, FACACH. </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c) Fundación COVELO nos brindó financiamiento para facilitar préstamos en diferentes rubros a nuestros afiliadas (os). </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ES"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a:t>
            </a:r>
            <a:r>
              <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a:t>
            </a:r>
            <a:r>
              <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a:t>
            </a:r>
            <a:endPar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indent="-283210" algn="just">
              <a:buNone/>
              <a:defRPr/>
            </a:pPr>
            <a:r>
              <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d) </a:t>
            </a:r>
            <a:r>
              <a:rPr lang="es-HN" sz="1500" dirty="0">
                <a:cs typeface="Arial" panose="020B0604020202020204" pitchFamily="34" charset="0"/>
              </a:rPr>
              <a:t>Fondos de HELVETAS para Jóvenes Emprendedores de Institutos Técnicos Comunitarios ITC ubicados en La Paz, Intibucá, Gracias, Lempira. </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indent="-283210" algn="just">
              <a:buNone/>
              <a:defRPr/>
            </a:pPr>
            <a:r>
              <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e) </a:t>
            </a:r>
            <a:r>
              <a:rPr lang="es-HN" sz="1500" dirty="0">
                <a:cs typeface="Arial" panose="020B0604020202020204" pitchFamily="34" charset="0"/>
              </a:rPr>
              <a:t>Fondos del Programa de Desarrollo de las Naciones Unidas PNUD   para el desarrollo  del Programa Conjunto, Empleo  Emigración.</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lvl="0" indent="-283210" algn="just">
              <a:buNone/>
              <a:defRPr/>
            </a:pPr>
            <a:r>
              <a:rPr lang="es-HN" sz="1500" b="1" dirty="0">
                <a:cs typeface="Arial" panose="020B0604020202020204" pitchFamily="34" charset="0"/>
              </a:rPr>
              <a:t>f) </a:t>
            </a:r>
            <a:r>
              <a:rPr lang="es-HN" sz="1500" dirty="0">
                <a:cs typeface="Arial" panose="020B0604020202020204" pitchFamily="34" charset="0"/>
              </a:rPr>
              <a:t>Manejo del Fondo Concursable de Inversión Municipal , Nuestra Cuenca Goascorán.</a:t>
            </a:r>
          </a:p>
          <a:p>
            <a:pPr marL="365760" lvl="0" indent="-283210" algn="just">
              <a:buNone/>
              <a:defRPr/>
            </a:pPr>
            <a:r>
              <a:rPr lang="es-HN" sz="1500" dirty="0">
                <a:cs typeface="Arial" panose="020B0604020202020204" pitchFamily="34" charset="0"/>
              </a:rPr>
              <a:t> </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lang="es-HN" sz="1500" b="1" dirty="0">
                <a:cs typeface="Arial" panose="020B0604020202020204" pitchFamily="34" charset="0"/>
              </a:rPr>
              <a:t>g</a:t>
            </a:r>
            <a:r>
              <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a:t>
            </a:r>
            <a:r>
              <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Instituto Hondureño del  Café IHCAFE. Apoyo en asesoría técnica en Mantenimiento de Fincas de café, Diversificación Agrícola y Control de Roya. </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lang="es-HN" sz="1500" b="1" dirty="0">
                <a:cs typeface="Arial" panose="020B0604020202020204" pitchFamily="34" charset="0"/>
              </a:rPr>
              <a:t>h</a:t>
            </a:r>
            <a:r>
              <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t>
            </a:r>
            <a:r>
              <a:rPr kumimoji="0" lang="es-HN" sz="1500" b="1" i="0" u="none" strike="noStrike" kern="1200" cap="none" spc="0" normalizeH="0" noProof="0" dirty="0">
                <a:ln>
                  <a:noFill/>
                </a:ln>
                <a:solidFill>
                  <a:schemeClr val="tx1">
                    <a:lumMod val="75000"/>
                    <a:lumOff val="25000"/>
                  </a:schemeClr>
                </a:solidFill>
                <a:effectLst/>
                <a:uLnTx/>
                <a:uFillTx/>
                <a:latin typeface="+mn-lt"/>
                <a:ea typeface="+mn-ea"/>
                <a:cs typeface="Arial" panose="020B0604020202020204" pitchFamily="34" charset="0"/>
              </a:rPr>
              <a:t> Asociación Hondureña de Planificación Familiar (ASHONPLAFA)</a:t>
            </a:r>
            <a:r>
              <a:rPr lang="es-HN" sz="1500" dirty="0">
                <a:cs typeface="Arial" panose="020B0604020202020204" pitchFamily="34" charset="0"/>
              </a:rPr>
              <a:t>.</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lang="es-HN" sz="1500" dirty="0">
                <a:cs typeface="Arial" panose="020B0604020202020204" pitchFamily="34" charset="0"/>
              </a:rPr>
              <a:t>i. Asesoría Técnica en Producción de Hortalizas y Mantenimiento de Fincas de café por USAID.</a:t>
            </a: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HN" sz="15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ES" sz="135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ea typeface="+mn-ea"/>
              <a:cs typeface="+mn-cs"/>
            </a:endParaRPr>
          </a:p>
          <a:p>
            <a:pPr marL="365760" marR="0" lvl="0" indent="-283210" algn="just" defTabSz="342900" rtl="0" eaLnBrk="1" fontAlgn="auto" latinLnBrk="0" hangingPunct="1">
              <a:lnSpc>
                <a:spcPct val="100000"/>
              </a:lnSpc>
              <a:spcBef>
                <a:spcPts val="750"/>
              </a:spcBef>
              <a:spcAft>
                <a:spcPts val="0"/>
              </a:spcAft>
              <a:buClr>
                <a:schemeClr val="accent1"/>
              </a:buClr>
              <a:buSzPct val="80000"/>
              <a:buFontTx/>
              <a:buNone/>
              <a:defRPr/>
            </a:pPr>
            <a:endParaRPr kumimoji="0" lang="es-ES" sz="1350" b="1" i="0" u="none" strike="noStrike" kern="1200" cap="none" spc="0" normalizeH="0" baseline="0" noProof="0" dirty="0">
              <a:ln>
                <a:noFill/>
              </a:ln>
              <a:solidFill>
                <a:srgbClr val="080808"/>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4175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a:spLocks noGrp="1"/>
          </p:cNvSpPr>
          <p:nvPr>
            <p:ph idx="1"/>
          </p:nvPr>
        </p:nvSpPr>
        <p:spPr>
          <a:xfrm>
            <a:off x="188640" y="611560"/>
            <a:ext cx="5305425" cy="6678613"/>
          </a:xfrm>
          <a:noFill/>
          <a:ln>
            <a:noFill/>
          </a:ln>
        </p:spPr>
        <p:txBody>
          <a:bodyPr vert="horz" wrap="square" lIns="91440" tIns="45720" rIns="91440" bIns="45720" anchor="t"/>
          <a:lstStyle/>
          <a:p>
            <a:pPr marL="0" indent="0">
              <a:buNone/>
            </a:pPr>
            <a:endParaRPr sz="1400" dirty="0">
              <a:cs typeface="Arial" panose="020B0604020202020204" pitchFamily="34" charset="0"/>
            </a:endParaRPr>
          </a:p>
          <a:p>
            <a:pPr marL="265430" indent="-265430">
              <a:buFont typeface="Wingdings" panose="05000000000000000000" pitchFamily="2" charset="2"/>
              <a:buChar char="v"/>
            </a:pPr>
            <a:endParaRPr sz="1400" dirty="0">
              <a:cs typeface="Arial" panose="020B0604020202020204" pitchFamily="34" charset="0"/>
            </a:endParaRPr>
          </a:p>
          <a:p>
            <a:pPr marL="265430" indent="-265430">
              <a:buFont typeface="Wingdings" panose="05000000000000000000" pitchFamily="2" charset="2"/>
              <a:buChar char="v"/>
            </a:pPr>
            <a:r>
              <a:rPr sz="1400" dirty="0">
                <a:cs typeface="Arial" panose="020B0604020202020204" pitchFamily="34" charset="0"/>
              </a:rPr>
              <a:t>  Asociación Hondureña de Productores Orgánicos limitada APROLHF.</a:t>
            </a:r>
          </a:p>
          <a:p>
            <a:pPr marL="265430" indent="-265430">
              <a:buFont typeface="Wingdings" panose="05000000000000000000" pitchFamily="2" charset="2"/>
              <a:buChar char="v"/>
            </a:pPr>
            <a:r>
              <a:rPr sz="1400" dirty="0">
                <a:cs typeface="Arial" panose="020B0604020202020204" pitchFamily="34" charset="0"/>
              </a:rPr>
              <a:t>Consejo Nacional de la Mujer Cooperativista de Honduras</a:t>
            </a:r>
          </a:p>
          <a:p>
            <a:pPr marL="0" indent="0">
              <a:buNone/>
            </a:pPr>
            <a:r>
              <a:rPr sz="1400" dirty="0">
                <a:cs typeface="Arial" panose="020B0604020202020204" pitchFamily="34" charset="0"/>
              </a:rPr>
              <a:t>CONAMUCOPHL</a:t>
            </a:r>
          </a:p>
          <a:p>
            <a:pPr marL="265430" indent="-265430">
              <a:buFont typeface="Wingdings" panose="05000000000000000000" pitchFamily="2" charset="2"/>
              <a:buChar char="v"/>
            </a:pPr>
            <a:endParaRPr sz="1400" dirty="0">
              <a:cs typeface="Arial" panose="020B0604020202020204" pitchFamily="34" charset="0"/>
            </a:endParaRPr>
          </a:p>
          <a:p>
            <a:pPr marL="265430" indent="-265430">
              <a:buFont typeface="Wingdings" panose="05000000000000000000" pitchFamily="2" charset="2"/>
              <a:buChar char="v"/>
            </a:pPr>
            <a:r>
              <a:rPr sz="1400" dirty="0">
                <a:cs typeface="Arial" panose="020B0604020202020204" pitchFamily="34" charset="0"/>
              </a:rPr>
              <a:t>Institución de Servicios Empresariales , Financieros y de Negocios ISEN.</a:t>
            </a:r>
          </a:p>
          <a:p>
            <a:pPr marL="265430" indent="-265430">
              <a:buFont typeface="Wingdings" panose="05000000000000000000" pitchFamily="2" charset="2"/>
              <a:buChar char="v"/>
            </a:pPr>
            <a:endParaRPr sz="1400" dirty="0">
              <a:cs typeface="Arial" panose="020B0604020202020204" pitchFamily="34" charset="0"/>
            </a:endParaRPr>
          </a:p>
          <a:p>
            <a:pPr marL="265430" indent="-265430">
              <a:buFont typeface="Wingdings" panose="05000000000000000000" pitchFamily="2" charset="2"/>
              <a:buChar char="v"/>
            </a:pPr>
            <a:r>
              <a:rPr sz="1400" dirty="0">
                <a:cs typeface="Arial" panose="020B0604020202020204" pitchFamily="34" charset="0"/>
              </a:rPr>
              <a:t> Socias  del  Banco de los Trabajadores.  </a:t>
            </a:r>
          </a:p>
          <a:p>
            <a:pPr marL="265430" indent="-265430">
              <a:buFont typeface="Wingdings" panose="05000000000000000000" pitchFamily="2" charset="2"/>
              <a:buChar char="v"/>
            </a:pPr>
            <a:endParaRPr sz="1400" dirty="0">
              <a:cs typeface="Arial" panose="020B0604020202020204" pitchFamily="34" charset="0"/>
            </a:endParaRPr>
          </a:p>
          <a:p>
            <a:pPr marL="265430" indent="-265430">
              <a:buFont typeface="Wingdings" panose="05000000000000000000" pitchFamily="2" charset="2"/>
              <a:buChar char="v"/>
            </a:pPr>
            <a:endParaRPr sz="1400" dirty="0">
              <a:cs typeface="Arial" panose="020B0604020202020204" pitchFamily="34" charset="0"/>
            </a:endParaRPr>
          </a:p>
          <a:p>
            <a:pPr marL="265430" indent="-265430">
              <a:buFont typeface="Wingdings" panose="05000000000000000000" pitchFamily="2" charset="2"/>
              <a:buChar char="v"/>
            </a:pPr>
            <a:endParaRPr sz="1400" dirty="0">
              <a:latin typeface="Comic Sans MS" panose="030F0702030302020204" pitchFamily="66" charset="0"/>
              <a:ea typeface="Aharoni" panose="02010803020104030203" pitchFamily="2" charset="-79"/>
            </a:endParaRPr>
          </a:p>
          <a:p>
            <a:pPr marL="265430" indent="-265430">
              <a:buFont typeface="Wingdings" panose="05000000000000000000" pitchFamily="2" charset="2"/>
              <a:buChar char="v"/>
            </a:pPr>
            <a:endParaRPr sz="1400" dirty="0">
              <a:latin typeface="Comic Sans MS" panose="030F0702030302020204" pitchFamily="66" charset="0"/>
              <a:ea typeface="Arial" panose="020B0604020202020204" pitchFamily="34" charset="0"/>
            </a:endParaRPr>
          </a:p>
        </p:txBody>
      </p:sp>
    </p:spTree>
    <p:extLst>
      <p:ext uri="{BB962C8B-B14F-4D97-AF65-F5344CB8AC3E}">
        <p14:creationId xmlns:p14="http://schemas.microsoft.com/office/powerpoint/2010/main" val="118223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p:cNvSpPr>
            <a:spLocks noGrp="1"/>
          </p:cNvSpPr>
          <p:nvPr>
            <p:ph/>
          </p:nvPr>
        </p:nvSpPr>
        <p:spPr>
          <a:xfrm>
            <a:off x="116632" y="0"/>
            <a:ext cx="6624736" cy="9144000"/>
          </a:xfrm>
        </p:spPr>
        <p:txBody>
          <a:bodyPr vert="horz" lIns="91440" tIns="45720" rIns="91440" bIns="45720" rtlCol="0">
            <a:normAutofit fontScale="25000" lnSpcReduction="20000"/>
          </a:bodyPr>
          <a:lstStyle/>
          <a:p>
            <a:pPr marL="0" marR="0" lvl="0" indent="0"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5600" b="1" i="0" u="sng" strike="noStrike" kern="1200" cap="none" spc="0" normalizeH="0" baseline="0" noProof="0" dirty="0">
              <a:ln>
                <a:noFill/>
              </a:ln>
              <a:solidFill>
                <a:schemeClr val="tx1">
                  <a:lumMod val="75000"/>
                  <a:lumOff val="25000"/>
                </a:schemeClr>
              </a:solidFill>
              <a:effectLst/>
              <a:uLnTx/>
              <a:uFillTx/>
              <a:latin typeface="+mj-lt"/>
              <a:ea typeface="+mn-ea"/>
              <a:cs typeface="+mn-cs"/>
            </a:endParaRPr>
          </a:p>
          <a:p>
            <a:pPr marL="0" marR="0" lvl="0" indent="0"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b="1" u="sng" dirty="0">
              <a:latin typeface="+mj-lt"/>
            </a:endParaRPr>
          </a:p>
          <a:p>
            <a:pPr marL="0" marR="0" lvl="0" indent="0"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5600" b="1" i="0" u="sng" strike="noStrike" kern="1200" cap="none" spc="0" normalizeH="0" baseline="0" noProof="0" dirty="0">
              <a:ln>
                <a:noFill/>
              </a:ln>
              <a:solidFill>
                <a:srgbClr val="008000"/>
              </a:solidFill>
              <a:effectLst/>
              <a:uLnTx/>
              <a:uFillTx/>
              <a:latin typeface="+mj-lt"/>
              <a:ea typeface="+mn-ea"/>
              <a:cs typeface="+mn-cs"/>
            </a:endParaRPr>
          </a:p>
          <a:p>
            <a:pPr marL="0" marR="0" lvl="0" indent="0"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HN" sz="5600" b="1" i="0" u="sng" strike="noStrike" kern="1200" cap="none" spc="0" normalizeH="0" baseline="0" noProof="0" dirty="0">
                <a:ln>
                  <a:noFill/>
                </a:ln>
                <a:solidFill>
                  <a:srgbClr val="008000"/>
                </a:solidFill>
                <a:effectLst/>
                <a:uLnTx/>
                <a:uFillTx/>
                <a:latin typeface="+mj-lt"/>
                <a:ea typeface="+mn-ea"/>
                <a:cs typeface="+mn-cs"/>
              </a:rPr>
              <a:t>INFORME DE LA JUNTA DIRECTIVA</a:t>
            </a:r>
          </a:p>
          <a:p>
            <a:pPr marL="0" marR="0" lvl="0" indent="0"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5600" b="1" i="0" u="sng" strike="noStrike" kern="1200" cap="none" spc="0" normalizeH="0" baseline="0" noProof="0" dirty="0">
              <a:ln>
                <a:noFill/>
              </a:ln>
              <a:solidFill>
                <a:schemeClr val="tx1"/>
              </a:solidFill>
              <a:effectLst/>
              <a:uLnTx/>
              <a:uFillTx/>
              <a:latin typeface="+mj-lt"/>
              <a:ea typeface="+mn-ea"/>
              <a:cs typeface="+mn-cs"/>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HN" sz="5600" i="0" strike="noStrike" kern="1200" cap="none" spc="0" normalizeH="0" baseline="0" noProof="0" dirty="0">
                <a:ln>
                  <a:noFill/>
                </a:ln>
                <a:solidFill>
                  <a:schemeClr val="tx1"/>
                </a:solidFill>
                <a:effectLst/>
                <a:uLnTx/>
                <a:uFillTx/>
              </a:rPr>
              <a:t>De</a:t>
            </a:r>
            <a:r>
              <a:rPr kumimoji="0" lang="es-HN" sz="5600" i="0" strike="noStrike" kern="1200" cap="none" spc="0" normalizeH="0" noProof="0" dirty="0">
                <a:ln>
                  <a:noFill/>
                </a:ln>
                <a:solidFill>
                  <a:schemeClr val="tx1"/>
                </a:solidFill>
                <a:effectLst/>
                <a:uLnTx/>
                <a:uFillTx/>
              </a:rPr>
              <a:t> acuerdo a lo establecido en los estatutos de la cooperativa </a:t>
            </a:r>
            <a:r>
              <a:rPr lang="es-HN" sz="5600" dirty="0">
                <a:solidFill>
                  <a:schemeClr val="tx1"/>
                </a:solidFill>
              </a:rPr>
              <a:t>a, la junta Directiva presenta a la magna asamblea el informe de las actividades desarrollas en el año 2018 las cuales se detallan a continuación</a:t>
            </a: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5600" i="0" strike="noStrike" kern="1200" cap="none" spc="0" normalizeH="0" baseline="0" noProof="0" dirty="0">
              <a:ln>
                <a:noFill/>
              </a:ln>
              <a:solidFill>
                <a:schemeClr val="tx1"/>
              </a:solidFill>
              <a:effectLst/>
              <a:uLnTx/>
              <a:uFillTx/>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lang="es-HN" sz="5600" dirty="0">
                <a:solidFill>
                  <a:schemeClr val="tx1"/>
                </a:solidFill>
              </a:rPr>
              <a:t>1.- Participar en las reuniones ordinarias y extraordinarias mensualmente</a:t>
            </a: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HN" sz="5600" i="0" strike="noStrike" kern="1200" cap="none" spc="0" normalizeH="0" baseline="0" noProof="0" dirty="0">
                <a:ln>
                  <a:noFill/>
                </a:ln>
                <a:solidFill>
                  <a:schemeClr val="tx1"/>
                </a:solidFill>
                <a:effectLst/>
                <a:uLnTx/>
                <a:uFillTx/>
              </a:rPr>
              <a:t>2.- Participar en las reuniones zonales de la FACACH</a:t>
            </a: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lang="es-HN" sz="5600" dirty="0">
                <a:solidFill>
                  <a:schemeClr val="tx1"/>
                </a:solidFill>
              </a:rPr>
              <a:t>3.- Participar en reuniones con Organismos Nacionales como </a:t>
            </a:r>
          </a:p>
          <a:p>
            <a:pPr marL="0" indent="0" algn="just">
              <a:buNone/>
              <a:defRPr/>
            </a:pPr>
            <a:r>
              <a:rPr lang="es-HN" sz="5600" dirty="0">
                <a:solidFill>
                  <a:schemeClr val="tx1"/>
                </a:solidFill>
              </a:rPr>
              <a:t>Internacionales para la gestión de fondos para financiamiento a las afiliadas y (os).</a:t>
            </a:r>
          </a:p>
          <a:p>
            <a:pPr marL="0" indent="0" algn="just">
              <a:buNone/>
              <a:defRPr/>
            </a:pPr>
            <a:r>
              <a:rPr lang="es-HN" sz="5600" dirty="0">
                <a:solidFill>
                  <a:schemeClr val="tx1"/>
                </a:solidFill>
              </a:rPr>
              <a:t>4.- Se participo en las reuniones de los Comités de Cumplimiento y de Riesgo para ser efectivo lo que establecen las normativas.</a:t>
            </a:r>
          </a:p>
          <a:p>
            <a:pPr marL="0" indent="0" algn="just">
              <a:buNone/>
              <a:defRPr/>
            </a:pPr>
            <a:r>
              <a:rPr lang="es-HN" sz="5600" dirty="0">
                <a:solidFill>
                  <a:schemeClr val="tx1"/>
                </a:solidFill>
              </a:rPr>
              <a:t>5.- Participación en diferentes jornadas de capacitación  </a:t>
            </a:r>
          </a:p>
          <a:p>
            <a:pPr marL="0" indent="0" algn="just">
              <a:buNone/>
              <a:defRPr/>
            </a:pPr>
            <a:r>
              <a:rPr lang="es-HN" sz="5600" dirty="0">
                <a:solidFill>
                  <a:schemeClr val="tx1"/>
                </a:solidFill>
              </a:rPr>
              <a:t>6.- Participación en Asambleas General Ordinaria y Extraordinaria </a:t>
            </a:r>
          </a:p>
          <a:p>
            <a:pPr marL="0" indent="0" algn="just">
              <a:buNone/>
              <a:defRPr/>
            </a:pPr>
            <a:r>
              <a:rPr lang="es-HN" sz="5600" dirty="0">
                <a:solidFill>
                  <a:schemeClr val="tx1"/>
                </a:solidFill>
              </a:rPr>
              <a:t>7.- Participación en la Asamblea General Ordinaria de la FACACH</a:t>
            </a:r>
          </a:p>
          <a:p>
            <a:pPr marL="0" indent="0" algn="just">
              <a:buNone/>
              <a:defRPr/>
            </a:pPr>
            <a:r>
              <a:rPr lang="es-HN" sz="5600" dirty="0">
                <a:solidFill>
                  <a:schemeClr val="tx1"/>
                </a:solidFill>
              </a:rPr>
              <a:t>8.- Participación en la Asamblea General Ordinaria de Redes</a:t>
            </a:r>
          </a:p>
          <a:p>
            <a:pPr marL="0" indent="0" algn="just">
              <a:buNone/>
              <a:defRPr/>
            </a:pPr>
            <a:r>
              <a:rPr lang="es-HN" sz="5600" dirty="0">
                <a:solidFill>
                  <a:schemeClr val="tx1"/>
                </a:solidFill>
              </a:rPr>
              <a:t>9.- Se Participo en el Comité de Crédito, donde se aprobaron 40 créditos totalizando en monto la cantidad de L.8,154,459.00</a:t>
            </a:r>
          </a:p>
          <a:p>
            <a:pPr marL="0" indent="0" algn="just">
              <a:buNone/>
              <a:defRPr/>
            </a:pPr>
            <a:r>
              <a:rPr lang="es-HN" sz="5600" dirty="0">
                <a:solidFill>
                  <a:schemeClr val="tx1"/>
                </a:solidFill>
              </a:rPr>
              <a:t>10.- Se visitaron tres Ventanillas donde se sostuvieron reuniones con los empleados para evaluar el cumplimiento de las metas y tocar específicamente la mora. </a:t>
            </a:r>
          </a:p>
          <a:p>
            <a:pPr marL="0" indent="0" algn="just">
              <a:buNone/>
              <a:defRPr/>
            </a:pPr>
            <a:r>
              <a:rPr lang="es-HN" sz="5600" dirty="0">
                <a:solidFill>
                  <a:schemeClr val="tx1"/>
                </a:solidFill>
              </a:rPr>
              <a:t>11.-Reunion con todos los empleados de la cooperativa para evaluar el plan empresarial del 2018 y el Plan Empresarial del 2019. </a:t>
            </a:r>
          </a:p>
          <a:p>
            <a:pPr marL="0" indent="0" algn="just">
              <a:buNone/>
              <a:defRPr/>
            </a:pPr>
            <a:r>
              <a:rPr lang="es-HN" sz="5600" dirty="0">
                <a:solidFill>
                  <a:schemeClr val="tx1"/>
                </a:solidFill>
              </a:rPr>
              <a:t>12Participacion en la elaboración del Plan Empresarial del año 2019</a:t>
            </a:r>
          </a:p>
          <a:p>
            <a:pPr marL="0" indent="0" algn="just">
              <a:buNone/>
              <a:defRPr/>
            </a:pPr>
            <a:r>
              <a:rPr lang="es-HN" sz="5600" dirty="0">
                <a:solidFill>
                  <a:schemeClr val="tx1"/>
                </a:solidFill>
              </a:rPr>
              <a:t>13.- Participación en las reuniones de la Institución de Servicios Financieros, Empresariales y de Negocio ESEN.</a:t>
            </a:r>
          </a:p>
          <a:p>
            <a:pPr marL="0" indent="0" algn="just">
              <a:buNone/>
              <a:defRPr/>
            </a:pPr>
            <a:r>
              <a:rPr lang="es-HN" sz="5600" dirty="0">
                <a:solidFill>
                  <a:schemeClr val="tx1"/>
                </a:solidFill>
              </a:rPr>
              <a:t>14.- Participar en todas las Asambleas Informativas de la cooperativa.</a:t>
            </a:r>
          </a:p>
          <a:p>
            <a:pPr marL="0" indent="0" algn="just">
              <a:buNone/>
              <a:defRPr/>
            </a:pPr>
            <a:r>
              <a:rPr lang="es-HN" sz="5600" dirty="0">
                <a:solidFill>
                  <a:schemeClr val="tx1"/>
                </a:solidFill>
              </a:rPr>
              <a:t>15.- Se ha continuado con las gestiones ante la Fiscalía de </a:t>
            </a:r>
            <a:r>
              <a:rPr lang="es-HN" sz="5600" dirty="0" err="1">
                <a:solidFill>
                  <a:schemeClr val="tx1"/>
                </a:solidFill>
              </a:rPr>
              <a:t>Marcala</a:t>
            </a:r>
            <a:r>
              <a:rPr lang="es-HN" sz="5600" dirty="0">
                <a:solidFill>
                  <a:schemeClr val="tx1"/>
                </a:solidFill>
              </a:rPr>
              <a:t>, para dar continuidad a la demanda de Apropiación Indebida de dos ex empleadas de la cooperativa. </a:t>
            </a:r>
          </a:p>
          <a:p>
            <a:pPr marL="0" indent="0" algn="just">
              <a:buNone/>
              <a:defRPr/>
            </a:pPr>
            <a:r>
              <a:rPr lang="es-HN" sz="5600" dirty="0">
                <a:solidFill>
                  <a:schemeClr val="tx1"/>
                </a:solidFill>
              </a:rPr>
              <a:t>16.- Reuniones conjuntas con la Junta de Vigilancia para tratar asuntos relacionados con  la Auditoria interna y Externa.</a:t>
            </a: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5600" dirty="0">
              <a:latin typeface="+mj-lt"/>
            </a:endParaRPr>
          </a:p>
          <a:p>
            <a:pPr marL="257175" marR="0" lvl="0" indent="-25717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ES" sz="1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342900" rtl="0" eaLnBrk="1" fontAlgn="auto" latinLnBrk="0" hangingPunct="1">
              <a:lnSpc>
                <a:spcPct val="100000"/>
              </a:lnSpc>
              <a:spcBef>
                <a:spcPts val="300"/>
              </a:spcBef>
              <a:spcAft>
                <a:spcPts val="0"/>
              </a:spcAft>
              <a:buClr>
                <a:schemeClr val="accent1"/>
              </a:buClr>
              <a:buSzPct val="80000"/>
              <a:buFont typeface="Wingdings 3" panose="05040102010807070707" pitchFamily="18" charset="2"/>
              <a:buNone/>
              <a:defRPr/>
            </a:pPr>
            <a:endParaRPr kumimoji="0" lang="es-HN"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758481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2656" y="755576"/>
            <a:ext cx="6068144" cy="7935664"/>
          </a:xfrm>
        </p:spPr>
        <p:txBody>
          <a:bodyPr/>
          <a:lstStyle/>
          <a:p>
            <a:r>
              <a:rPr lang="es-HN" sz="1400" b="1" dirty="0">
                <a:solidFill>
                  <a:schemeClr val="tx1"/>
                </a:solidFill>
              </a:rPr>
              <a:t/>
            </a:r>
            <a:br>
              <a:rPr lang="es-HN" sz="1400" b="1" dirty="0">
                <a:solidFill>
                  <a:schemeClr val="tx1"/>
                </a:solidFill>
              </a:rPr>
            </a:br>
            <a:r>
              <a:rPr lang="es-HN" sz="1400" b="1" dirty="0">
                <a:solidFill>
                  <a:schemeClr val="tx1"/>
                </a:solidFill>
              </a:rPr>
              <a:t/>
            </a:r>
            <a:br>
              <a:rPr lang="es-HN" sz="1400" b="1" dirty="0">
                <a:solidFill>
                  <a:schemeClr val="tx1"/>
                </a:solidFill>
              </a:rPr>
            </a:br>
            <a:r>
              <a:rPr lang="es-HN" sz="1400" b="1" dirty="0">
                <a:solidFill>
                  <a:schemeClr val="tx1"/>
                </a:solidFill>
              </a:rPr>
              <a:t/>
            </a:r>
            <a:br>
              <a:rPr lang="es-HN" sz="1400" b="1" dirty="0">
                <a:solidFill>
                  <a:schemeClr val="tx1"/>
                </a:solidFill>
              </a:rPr>
            </a:br>
            <a:r>
              <a:rPr lang="es-HN" sz="1400" b="1" dirty="0">
                <a:solidFill>
                  <a:schemeClr val="tx1"/>
                </a:solidFill>
              </a:rPr>
              <a:t/>
            </a:r>
            <a:br>
              <a:rPr lang="es-HN" sz="1400" b="1" dirty="0">
                <a:solidFill>
                  <a:schemeClr val="tx1"/>
                </a:solidFill>
              </a:rPr>
            </a:br>
            <a:r>
              <a:rPr lang="es-HN" sz="1400" b="1" dirty="0">
                <a:solidFill>
                  <a:srgbClr val="008000"/>
                </a:solidFill>
              </a:rPr>
              <a:t>INFORME JUNTA DE VIGILANCIA</a:t>
            </a:r>
            <a:r>
              <a:rPr lang="es-HN" sz="1400" dirty="0">
                <a:solidFill>
                  <a:srgbClr val="008000"/>
                </a:solidFill>
              </a:rPr>
              <a:t>.</a:t>
            </a:r>
            <a:r>
              <a:rPr lang="es-HN" sz="1400" dirty="0">
                <a:solidFill>
                  <a:schemeClr val="tx1"/>
                </a:solidFill>
              </a:rPr>
              <a:t/>
            </a:r>
            <a:br>
              <a:rPr lang="es-HN" sz="1400" dirty="0">
                <a:solidFill>
                  <a:schemeClr val="tx1"/>
                </a:solidFill>
              </a:rPr>
            </a:br>
            <a:r>
              <a:rPr lang="es-HN" sz="1400" dirty="0">
                <a:solidFill>
                  <a:schemeClr val="tx1"/>
                </a:solidFill>
              </a:rPr>
              <a:t/>
            </a:r>
            <a:br>
              <a:rPr lang="es-HN" sz="1400" dirty="0">
                <a:solidFill>
                  <a:schemeClr val="tx1"/>
                </a:solidFill>
              </a:rPr>
            </a:br>
            <a:r>
              <a:rPr lang="es-HN" sz="1400" dirty="0">
                <a:solidFill>
                  <a:schemeClr val="tx1"/>
                </a:solidFill>
              </a:rPr>
              <a:t/>
            </a:r>
            <a:br>
              <a:rPr lang="es-HN" sz="1400" dirty="0">
                <a:solidFill>
                  <a:schemeClr val="tx1"/>
                </a:solidFill>
              </a:rPr>
            </a:br>
            <a:r>
              <a:rPr lang="es-HN" sz="1200" dirty="0">
                <a:solidFill>
                  <a:schemeClr val="tx1"/>
                </a:solidFill>
              </a:rPr>
              <a:t/>
            </a:r>
            <a:br>
              <a:rPr lang="es-HN" sz="1200" dirty="0">
                <a:solidFill>
                  <a:schemeClr val="tx1"/>
                </a:solidFill>
              </a:rPr>
            </a:br>
            <a:r>
              <a:rPr lang="es-HN" sz="1200" dirty="0">
                <a:solidFill>
                  <a:schemeClr val="tx1"/>
                </a:solidFill>
              </a:rPr>
              <a:t>La junta de Vigilancia presenta ante esta magna Asamblea General Ordinaria, el informe de las actividades realizadas durante el año 2018, así como los resultados obtenidos producto de muchas actividades.</a:t>
            </a:r>
            <a:br>
              <a:rPr lang="es-HN" sz="1200" dirty="0">
                <a:solidFill>
                  <a:schemeClr val="tx1"/>
                </a:solidFill>
              </a:rPr>
            </a:br>
            <a:r>
              <a:rPr lang="es-HN" sz="1200" dirty="0">
                <a:solidFill>
                  <a:schemeClr val="tx1"/>
                </a:solidFill>
              </a:rPr>
              <a:t>Aprovechamos la oportunidad para a todo el Afiliado(a) de la Cooperativa Unidas Para Progresar Limitada y agradecer por la confianza y apoyo depositado en nosotros.</a:t>
            </a:r>
            <a:br>
              <a:rPr lang="es-HN" sz="1200" dirty="0">
                <a:solidFill>
                  <a:schemeClr val="tx1"/>
                </a:solidFill>
              </a:rPr>
            </a:br>
            <a:r>
              <a:rPr lang="es-HN" sz="1200" dirty="0">
                <a:solidFill>
                  <a:schemeClr val="tx1"/>
                </a:solidFill>
              </a:rPr>
              <a:t>RESUMEN DE ACTIVIDADES.</a:t>
            </a:r>
            <a:br>
              <a:rPr lang="es-HN" sz="1200" dirty="0">
                <a:solidFill>
                  <a:schemeClr val="tx1"/>
                </a:solidFill>
              </a:rPr>
            </a:br>
            <a:r>
              <a:rPr lang="es-HN" sz="1200" dirty="0">
                <a:solidFill>
                  <a:schemeClr val="tx1"/>
                </a:solidFill>
              </a:rPr>
              <a:t/>
            </a:r>
            <a:br>
              <a:rPr lang="es-HN" sz="1200" dirty="0">
                <a:solidFill>
                  <a:schemeClr val="tx1"/>
                </a:solidFill>
              </a:rPr>
            </a:br>
            <a:r>
              <a:rPr lang="es-HN" sz="1200" b="1" dirty="0">
                <a:solidFill>
                  <a:schemeClr val="tx1"/>
                </a:solidFill>
              </a:rPr>
              <a:t>1</a:t>
            </a:r>
            <a:r>
              <a:rPr lang="es-HN" sz="1200" dirty="0">
                <a:solidFill>
                  <a:schemeClr val="tx1"/>
                </a:solidFill>
              </a:rPr>
              <a:t>. Se realizaron 14 Reuniones Ordinarias y 4 Actas Extraordinarias.</a:t>
            </a:r>
            <a:br>
              <a:rPr lang="es-HN" sz="1200" dirty="0">
                <a:solidFill>
                  <a:schemeClr val="tx1"/>
                </a:solidFill>
              </a:rPr>
            </a:br>
            <a:r>
              <a:rPr lang="es-HN" sz="1200" b="1" dirty="0">
                <a:solidFill>
                  <a:schemeClr val="tx1"/>
                </a:solidFill>
              </a:rPr>
              <a:t>2</a:t>
            </a:r>
            <a:r>
              <a:rPr lang="es-HN" sz="1200" dirty="0">
                <a:solidFill>
                  <a:schemeClr val="tx1"/>
                </a:solidFill>
              </a:rPr>
              <a:t>. En Asamblea General numero XXII se eligió a Dania Lizeth Funes Santos como suplente el 14 de abril de 2018.</a:t>
            </a:r>
            <a:br>
              <a:rPr lang="es-HN" sz="1200" dirty="0">
                <a:solidFill>
                  <a:schemeClr val="tx1"/>
                </a:solidFill>
              </a:rPr>
            </a:br>
            <a:r>
              <a:rPr lang="es-HN" sz="1200" b="1" dirty="0">
                <a:solidFill>
                  <a:schemeClr val="tx1"/>
                </a:solidFill>
              </a:rPr>
              <a:t>3</a:t>
            </a:r>
            <a:r>
              <a:rPr lang="es-HN" sz="1200" dirty="0">
                <a:solidFill>
                  <a:schemeClr val="tx1"/>
                </a:solidFill>
              </a:rPr>
              <a:t>. En punto de acta numero 16 en la Agenda de Asamblea se realizo la reelección de la Presidenta, Secretaria y Vocal el 14 de abril de 2018.</a:t>
            </a:r>
            <a:br>
              <a:rPr lang="es-HN" sz="1200" dirty="0">
                <a:solidFill>
                  <a:schemeClr val="tx1"/>
                </a:solidFill>
              </a:rPr>
            </a:br>
            <a:r>
              <a:rPr lang="es-HN" sz="1200" b="1" dirty="0">
                <a:solidFill>
                  <a:schemeClr val="tx1"/>
                </a:solidFill>
              </a:rPr>
              <a:t>4</a:t>
            </a:r>
            <a:r>
              <a:rPr lang="es-HN" sz="1200" dirty="0">
                <a:solidFill>
                  <a:schemeClr val="tx1"/>
                </a:solidFill>
              </a:rPr>
              <a:t>. El 25 de abril de 2018 se hizo la contratación a FACACH para solicitar la Auditoria Interna </a:t>
            </a:r>
            <a:r>
              <a:rPr lang="es-HN" sz="1200" dirty="0" err="1">
                <a:solidFill>
                  <a:schemeClr val="tx1"/>
                </a:solidFill>
              </a:rPr>
              <a:t>Tercerizada</a:t>
            </a:r>
            <a:r>
              <a:rPr lang="es-HN" sz="1200" dirty="0">
                <a:solidFill>
                  <a:schemeClr val="tx1"/>
                </a:solidFill>
              </a:rPr>
              <a:t> para que preste los servicios a la Cooperativa Unidas Para Progresar.</a:t>
            </a:r>
            <a:br>
              <a:rPr lang="es-HN" sz="1200" dirty="0">
                <a:solidFill>
                  <a:schemeClr val="tx1"/>
                </a:solidFill>
              </a:rPr>
            </a:br>
            <a:r>
              <a:rPr lang="es-HN" sz="1200" b="1" dirty="0">
                <a:solidFill>
                  <a:schemeClr val="tx1"/>
                </a:solidFill>
              </a:rPr>
              <a:t>5</a:t>
            </a:r>
            <a:r>
              <a:rPr lang="es-HN" sz="1200" dirty="0">
                <a:solidFill>
                  <a:schemeClr val="tx1"/>
                </a:solidFill>
              </a:rPr>
              <a:t>. El 25 de septiembre se enviaron a la Junta Directiva tres propuestas de firma auditora: CONAFI, COCA, LUKI y PROCONFI, Siendo elegida por la Directiva , CONAFI para que auditara la Cooperativa. </a:t>
            </a:r>
            <a:br>
              <a:rPr lang="es-HN" sz="1200" dirty="0">
                <a:solidFill>
                  <a:schemeClr val="tx1"/>
                </a:solidFill>
              </a:rPr>
            </a:br>
            <a:r>
              <a:rPr lang="es-HN" sz="1200" b="1" dirty="0">
                <a:solidFill>
                  <a:schemeClr val="tx1"/>
                </a:solidFill>
              </a:rPr>
              <a:t>6</a:t>
            </a:r>
            <a:r>
              <a:rPr lang="es-HN" sz="1200" dirty="0">
                <a:solidFill>
                  <a:schemeClr val="tx1"/>
                </a:solidFill>
              </a:rPr>
              <a:t>. El 20 de noviembre se elaboro matriz de seguimiento de acuerdo de actas de Junta De Vigilancia.</a:t>
            </a:r>
            <a:br>
              <a:rPr lang="es-HN" sz="1200" dirty="0">
                <a:solidFill>
                  <a:schemeClr val="tx1"/>
                </a:solidFill>
              </a:rPr>
            </a:br>
            <a:r>
              <a:rPr lang="es-HN" sz="1200" b="1" dirty="0">
                <a:solidFill>
                  <a:schemeClr val="tx1"/>
                </a:solidFill>
              </a:rPr>
              <a:t>7</a:t>
            </a:r>
            <a:r>
              <a:rPr lang="es-HN" sz="1200" dirty="0">
                <a:solidFill>
                  <a:schemeClr val="tx1"/>
                </a:solidFill>
              </a:rPr>
              <a:t>. El 27 de diciembre se elaboro Plan de trabajo y presupuesto anual de Junta de Vigilancia para el año 2019.</a:t>
            </a:r>
            <a:br>
              <a:rPr lang="es-HN" sz="1200" dirty="0">
                <a:solidFill>
                  <a:schemeClr val="tx1"/>
                </a:solidFill>
              </a:rPr>
            </a:br>
            <a:r>
              <a:rPr lang="es-HN" sz="1200" b="1" dirty="0">
                <a:solidFill>
                  <a:schemeClr val="tx1"/>
                </a:solidFill>
              </a:rPr>
              <a:t>8</a:t>
            </a:r>
            <a:r>
              <a:rPr lang="es-HN" sz="1200" dirty="0">
                <a:solidFill>
                  <a:schemeClr val="tx1"/>
                </a:solidFill>
              </a:rPr>
              <a:t>. Se realizaron revisiones de los Estados Financieros Mensuales de la Cooperativa.</a:t>
            </a:r>
            <a:br>
              <a:rPr lang="es-HN" sz="1200" dirty="0">
                <a:solidFill>
                  <a:schemeClr val="tx1"/>
                </a:solidFill>
              </a:rPr>
            </a:br>
            <a:r>
              <a:rPr lang="es-HN" sz="1200" b="1" dirty="0">
                <a:solidFill>
                  <a:schemeClr val="tx1"/>
                </a:solidFill>
              </a:rPr>
              <a:t>9</a:t>
            </a:r>
            <a:r>
              <a:rPr lang="es-HN" sz="1200" dirty="0">
                <a:solidFill>
                  <a:schemeClr val="tx1"/>
                </a:solidFill>
              </a:rPr>
              <a:t>. se realizo discusión de Informe presentado por Auditoria Externa CONAFI el 12 de marzo de 2019.</a:t>
            </a:r>
            <a:br>
              <a:rPr lang="es-HN" sz="1200" dirty="0">
                <a:solidFill>
                  <a:schemeClr val="tx1"/>
                </a:solidFill>
              </a:rPr>
            </a:br>
            <a:r>
              <a:rPr lang="es-HN" sz="1200" dirty="0">
                <a:solidFill>
                  <a:schemeClr val="tx1"/>
                </a:solidFill>
              </a:rPr>
              <a:t/>
            </a:r>
            <a:br>
              <a:rPr lang="es-HN" sz="1200" dirty="0">
                <a:solidFill>
                  <a:schemeClr val="tx1"/>
                </a:solidFill>
              </a:rPr>
            </a:br>
            <a:r>
              <a:rPr lang="es-HN" dirty="0"/>
              <a:t/>
            </a:r>
            <a:br>
              <a:rPr lang="es-HN" dirty="0"/>
            </a:br>
            <a:endParaRPr lang="es-HN" dirty="0"/>
          </a:p>
        </p:txBody>
      </p:sp>
    </p:spTree>
    <p:extLst>
      <p:ext uri="{BB962C8B-B14F-4D97-AF65-F5344CB8AC3E}">
        <p14:creationId xmlns:p14="http://schemas.microsoft.com/office/powerpoint/2010/main" val="2157660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1" name="Text Box 33"/>
          <p:cNvSpPr txBox="1">
            <a:spLocks noChangeArrowheads="1"/>
          </p:cNvSpPr>
          <p:nvPr/>
        </p:nvSpPr>
        <p:spPr bwMode="auto">
          <a:xfrm>
            <a:off x="288579" y="5446703"/>
            <a:ext cx="5722938" cy="1200316"/>
          </a:xfrm>
          <a:prstGeom prst="rect">
            <a:avLst/>
          </a:prstGeom>
          <a:noFill/>
          <a:ln w="9525">
            <a:noFill/>
            <a:miter lim="800000"/>
            <a:headEnd type="none" w="sm" len="sm"/>
            <a:tailEnd type="none" w="sm" len="sm"/>
          </a:ln>
          <a:effectLst/>
        </p:spPr>
        <p:txBody>
          <a:bodyPr lIns="91428" tIns="45714" rIns="91428" bIns="45714">
            <a:spAutoFit/>
          </a:bodyPr>
          <a:lstStyle/>
          <a:p>
            <a:pPr marR="0" algn="ctr" defTabSz="914400" eaLnBrk="1" hangingPunct="1">
              <a:spcBef>
                <a:spcPct val="50000"/>
              </a:spcBef>
              <a:buClrTx/>
              <a:buSzTx/>
              <a:buFontTx/>
              <a:buNone/>
              <a:defRPr/>
            </a:pPr>
            <a:r>
              <a:rPr kumimoji="0" lang="es-ES" sz="3600" kern="1200" cap="none" spc="0" normalizeH="0" baseline="0" noProof="0" dirty="0">
                <a:latin typeface="MingLiU_HKSCS-ExtB" panose="02020500000000000000" pitchFamily="18" charset="-120"/>
                <a:ea typeface="MingLiU_HKSCS-ExtB" panose="02020500000000000000" pitchFamily="18" charset="-120"/>
              </a:rPr>
              <a:t> MARIA COSUELO ARGUETA</a:t>
            </a:r>
            <a:r>
              <a:rPr kumimoji="0" lang="es-ES" sz="3600" kern="1200" cap="none" spc="0" normalizeH="0" noProof="0" dirty="0">
                <a:latin typeface="MingLiU_HKSCS-ExtB" panose="02020500000000000000" pitchFamily="18" charset="-120"/>
                <a:ea typeface="MingLiU_HKSCS-ExtB" panose="02020500000000000000" pitchFamily="18" charset="-120"/>
              </a:rPr>
              <a:t> RODRIGUEZ</a:t>
            </a:r>
            <a:endParaRPr kumimoji="0" lang="es-ES" sz="3600" kern="1200" cap="none" spc="0" normalizeH="0" baseline="0" noProof="0" dirty="0">
              <a:latin typeface="MingLiU_HKSCS-ExtB" panose="02020500000000000000" pitchFamily="18" charset="-120"/>
              <a:ea typeface="MingLiU_HKSCS-ExtB" panose="02020500000000000000" pitchFamily="18" charset="-120"/>
            </a:endParaRPr>
          </a:p>
        </p:txBody>
      </p:sp>
      <p:sp>
        <p:nvSpPr>
          <p:cNvPr id="14339" name="CuadroTexto 3"/>
          <p:cNvSpPr txBox="1"/>
          <p:nvPr/>
        </p:nvSpPr>
        <p:spPr>
          <a:xfrm>
            <a:off x="1739900" y="2641600"/>
            <a:ext cx="3500438" cy="646113"/>
          </a:xfrm>
          <a:prstGeom prst="rect">
            <a:avLst/>
          </a:prstGeom>
          <a:noFill/>
          <a:ln w="9525">
            <a:noFill/>
          </a:ln>
        </p:spPr>
        <p:txBody>
          <a:bodyPr>
            <a:spAutoFit/>
          </a:bodyPr>
          <a:lstStyle/>
          <a:p>
            <a:r>
              <a:rPr lang="es-HN" altLang="es-ES" sz="3600" dirty="0">
                <a:latin typeface="Modern No. 20" panose="02070704070505020303" pitchFamily="18" charset="0"/>
              </a:rPr>
              <a:t>MEMORIA 2018</a:t>
            </a:r>
          </a:p>
        </p:txBody>
      </p:sp>
      <p:pic>
        <p:nvPicPr>
          <p:cNvPr id="14340" name="8 Imagen" descr="E:\Logo Oscuro.png"/>
          <p:cNvPicPr>
            <a:picLocks noChangeAspect="1"/>
          </p:cNvPicPr>
          <p:nvPr/>
        </p:nvPicPr>
        <p:blipFill>
          <a:blip r:embed="rId4"/>
          <a:stretch>
            <a:fillRect/>
          </a:stretch>
        </p:blipFill>
        <p:spPr>
          <a:xfrm>
            <a:off x="4721225" y="290513"/>
            <a:ext cx="1930400" cy="1735137"/>
          </a:xfrm>
          <a:prstGeom prst="rect">
            <a:avLst/>
          </a:prstGeom>
          <a:noFill/>
          <a:ln w="9525">
            <a:noFill/>
          </a:ln>
        </p:spPr>
      </p:pic>
      <p:sp>
        <p:nvSpPr>
          <p:cNvPr id="9" name="8 CuadroTexto"/>
          <p:cNvSpPr txBox="1"/>
          <p:nvPr/>
        </p:nvSpPr>
        <p:spPr>
          <a:xfrm>
            <a:off x="449263" y="768350"/>
            <a:ext cx="4435475" cy="1877437"/>
          </a:xfrm>
          <a:prstGeom prst="rect">
            <a:avLst/>
          </a:prstGeom>
          <a:noFill/>
        </p:spPr>
        <p:txBody>
          <a:bodyPr>
            <a:spAutoFit/>
          </a:bodyPr>
          <a:lstStyle/>
          <a:p>
            <a:pPr marR="0" algn="ctr" defTabSz="914400" eaLnBrk="1" hangingPunct="1">
              <a:buClrTx/>
              <a:buSzTx/>
              <a:buFontTx/>
              <a:buNone/>
              <a:defRPr/>
            </a:pPr>
            <a:r>
              <a:rPr kumimoji="0" lang="es-ES_tradnl" sz="3200" kern="1200" cap="none" spc="0" normalizeH="0" baseline="0" noProof="0" dirty="0">
                <a:latin typeface="Mongolian Baiti" panose="03000500000000000000" pitchFamily="66" charset="0"/>
                <a:ea typeface="Batang" panose="02030600000101010101" pitchFamily="18" charset="-127"/>
                <a:cs typeface="Mongolian Baiti" panose="03000500000000000000" pitchFamily="66" charset="0"/>
              </a:rPr>
              <a:t>Cooperativa Mixta </a:t>
            </a:r>
          </a:p>
          <a:p>
            <a:pPr marR="0" algn="ctr" defTabSz="914400" eaLnBrk="1" hangingPunct="1">
              <a:buClrTx/>
              <a:buSzTx/>
              <a:buFontTx/>
              <a:buNone/>
              <a:defRPr/>
            </a:pPr>
            <a:r>
              <a:rPr kumimoji="0" lang="es-ES_tradnl" sz="3200" kern="1200" cap="none" spc="0" normalizeH="0" baseline="0" noProof="0" dirty="0">
                <a:latin typeface="Mongolian Baiti" panose="03000500000000000000" pitchFamily="66" charset="0"/>
                <a:ea typeface="Batang" panose="02030600000101010101" pitchFamily="18" charset="-127"/>
                <a:cs typeface="Mongolian Baiti" panose="03000500000000000000" pitchFamily="66" charset="0"/>
              </a:rPr>
              <a:t>Unidas Para Progresar Ltda</a:t>
            </a:r>
            <a:r>
              <a:rPr kumimoji="0" lang="es-ES_tradnl" sz="3200" kern="1200" cap="none" spc="0" normalizeH="0" baseline="0" noProof="0" dirty="0">
                <a:solidFill>
                  <a:schemeClr val="tx2">
                    <a:lumMod val="75000"/>
                  </a:schemeClr>
                </a:solidFill>
                <a:latin typeface="Mongolian Baiti" panose="03000500000000000000" pitchFamily="66" charset="0"/>
                <a:ea typeface="Batang" panose="02030600000101010101" pitchFamily="18" charset="-127"/>
                <a:cs typeface="Mongolian Baiti" panose="03000500000000000000" pitchFamily="66" charset="0"/>
              </a:rPr>
              <a:t>.</a:t>
            </a:r>
            <a:endParaRPr kumimoji="0" lang="es-ES" sz="3200" kern="1200" cap="none" spc="0" normalizeH="0" baseline="0" noProof="0" dirty="0">
              <a:solidFill>
                <a:schemeClr val="tx2">
                  <a:lumMod val="75000"/>
                </a:schemeClr>
              </a:solidFill>
              <a:latin typeface="Mongolian Baiti" panose="03000500000000000000" pitchFamily="66" charset="0"/>
              <a:ea typeface="Batang" panose="02030600000101010101" pitchFamily="18" charset="-127"/>
              <a:cs typeface="Mongolian Baiti" panose="03000500000000000000" pitchFamily="66" charset="0"/>
            </a:endParaRPr>
          </a:p>
          <a:p>
            <a:pPr marR="0" defTabSz="914400">
              <a:buClrTx/>
              <a:buSzTx/>
              <a:buFontTx/>
              <a:buNone/>
              <a:defRPr/>
            </a:pPr>
            <a:endParaRPr kumimoji="1" lang="es-ES" sz="2000" kern="1200" cap="none" spc="0" normalizeH="0" baseline="0" noProof="0" dirty="0">
              <a:latin typeface="Times New Roman" panose="02020603050405020304" pitchFamily="18" charset="0"/>
              <a:ea typeface="+mn-ea"/>
              <a:cs typeface="Arial" panose="020B0604020202020204" pitchFamily="34" charset="0"/>
            </a:endParaRPr>
          </a:p>
        </p:txBody>
      </p:sp>
      <p:sp>
        <p:nvSpPr>
          <p:cNvPr id="14342" name="CuadroTexto 3"/>
          <p:cNvSpPr txBox="1"/>
          <p:nvPr/>
        </p:nvSpPr>
        <p:spPr>
          <a:xfrm>
            <a:off x="204759" y="6876256"/>
            <a:ext cx="6669087" cy="1570037"/>
          </a:xfrm>
          <a:prstGeom prst="rect">
            <a:avLst/>
          </a:prstGeom>
          <a:noFill/>
          <a:ln w="9525">
            <a:noFill/>
          </a:ln>
        </p:spPr>
        <p:txBody>
          <a:bodyPr>
            <a:spAutoFit/>
          </a:bodyPr>
          <a:lstStyle/>
          <a:p>
            <a:pPr algn="ctr"/>
            <a:r>
              <a:rPr lang="es-HN" altLang="es-ES" sz="2400" dirty="0">
                <a:latin typeface="Nyala" panose="02000504070300020003" pitchFamily="2" charset="0"/>
              </a:rPr>
              <a:t>APOYANDO A NUESTROS AFILIADOS </a:t>
            </a:r>
          </a:p>
          <a:p>
            <a:pPr algn="ctr"/>
            <a:r>
              <a:rPr lang="es-HN" altLang="es-ES" sz="2400" dirty="0">
                <a:latin typeface="Nyala" panose="02000504070300020003" pitchFamily="2" charset="0"/>
              </a:rPr>
              <a:t> CONTRIBUIMOS CON EL DESARROLLO</a:t>
            </a:r>
          </a:p>
          <a:p>
            <a:pPr algn="ctr"/>
            <a:r>
              <a:rPr lang="es-HN" altLang="es-ES" sz="2400" dirty="0">
                <a:latin typeface="Nyala" panose="02000504070300020003" pitchFamily="2" charset="0"/>
              </a:rPr>
              <a:t> DE NUESTRAS  FAMILIAS Y DE NUESTRA HONDURAS</a:t>
            </a:r>
            <a:endParaRPr lang="es-ES" altLang="es-ES" sz="2400" dirty="0">
              <a:latin typeface="Nyala" panose="02000504070300020003" pitchFamily="2" charset="0"/>
            </a:endParaRPr>
          </a:p>
        </p:txBody>
      </p:sp>
      <p:sp>
        <p:nvSpPr>
          <p:cNvPr id="6" name="Rectángulo 5"/>
          <p:cNvSpPr/>
          <p:nvPr/>
        </p:nvSpPr>
        <p:spPr>
          <a:xfrm>
            <a:off x="801436" y="3700294"/>
            <a:ext cx="5210081" cy="1200329"/>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s-ES" sz="3600" b="1" i="0" u="none" strike="noStrike" kern="1200" cap="none" spc="0" normalizeH="0" baseline="0" noProof="0" dirty="0">
                <a:solidFill>
                  <a:schemeClr val="tx1"/>
                </a:solidFill>
                <a:effectLst/>
                <a:uLnTx/>
                <a:uFillTx/>
                <a:latin typeface="Microsoft JhengHei" panose="020B0604030504040204" pitchFamily="34" charset="-120"/>
                <a:ea typeface="Microsoft JhengHei" panose="020B0604030504040204" pitchFamily="34" charset="-120"/>
                <a:cs typeface="Arial" panose="020B0604020202020204" pitchFamily="34" charset="0"/>
              </a:rPr>
              <a:t>XXIV ASAMBLEA </a:t>
            </a:r>
          </a:p>
          <a:p>
            <a:pPr marL="0" marR="0" lvl="0" indent="0" algn="ctr" defTabSz="914400" rtl="0" eaLnBrk="0" fontAlgn="base" latinLnBrk="0" hangingPunct="0">
              <a:lnSpc>
                <a:spcPct val="100000"/>
              </a:lnSpc>
              <a:spcBef>
                <a:spcPct val="0"/>
              </a:spcBef>
              <a:spcAft>
                <a:spcPct val="0"/>
              </a:spcAft>
              <a:buClrTx/>
              <a:buSzTx/>
              <a:buFontTx/>
              <a:buNone/>
              <a:defRPr/>
            </a:pPr>
            <a:r>
              <a:rPr kumimoji="1" lang="es-ES" sz="3600" b="1" i="0" u="none" strike="noStrike" kern="1200" cap="none" spc="0" normalizeH="0" baseline="0" noProof="0" dirty="0">
                <a:solidFill>
                  <a:schemeClr val="tx1"/>
                </a:solidFill>
                <a:effectLst/>
                <a:uLnTx/>
                <a:uFillTx/>
                <a:latin typeface="Microsoft JhengHei" panose="020B0604030504040204" pitchFamily="34" charset="-120"/>
                <a:ea typeface="Microsoft JhengHei" panose="020B0604030504040204" pitchFamily="34" charset="-120"/>
                <a:cs typeface="Arial" panose="020B0604020202020204" pitchFamily="34" charset="0"/>
              </a:rPr>
              <a:t>GENERAL ORDINARIA </a:t>
            </a:r>
          </a:p>
        </p:txBody>
      </p:sp>
    </p:spTree>
  </p:cSld>
  <p:clrMapOvr>
    <a:masterClrMapping/>
  </p:clrMapOvr>
  <p:transition>
    <p:checker/>
    <p:sndAc>
      <p:stSnd loop="1">
        <p:snd r:embed="rId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1"/>
          <p:cNvSpPr>
            <a:spLocks noGrp="1"/>
          </p:cNvSpPr>
          <p:nvPr>
            <p:ph/>
          </p:nvPr>
        </p:nvSpPr>
        <p:spPr>
          <a:xfrm>
            <a:off x="342900" y="468313"/>
            <a:ext cx="6172200" cy="8963025"/>
          </a:xfrm>
        </p:spPr>
        <p:txBody>
          <a:bodyPr vert="horz" lIns="91440" tIns="45720" rIns="91440" bIns="45720" rtlCol="0">
            <a:normAutofit/>
          </a:bodyPr>
          <a:lstStyle/>
          <a:p>
            <a:pPr marL="257175" marR="0" lvl="0" indent="-25717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HN"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57175" marR="0" lvl="0" indent="-25717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lang="es-HN" sz="1350" dirty="0">
              <a:solidFill>
                <a:schemeClr val="tx1">
                  <a:lumMod val="75000"/>
                  <a:lumOff val="25000"/>
                </a:schemeClr>
              </a:solidFill>
              <a:latin typeface="+mn-lt"/>
              <a:ea typeface="+mn-ea"/>
              <a:cs typeface="+mn-cs"/>
            </a:endParaRPr>
          </a:p>
          <a:p>
            <a:pPr marL="257175" marR="0" lvl="0" indent="-25717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HN" sz="135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8" name="Rectángulo 7"/>
          <p:cNvSpPr/>
          <p:nvPr/>
        </p:nvSpPr>
        <p:spPr>
          <a:xfrm flipH="1">
            <a:off x="116632" y="585962"/>
            <a:ext cx="6172200" cy="9224128"/>
          </a:xfrm>
          <a:prstGeom prst="rect">
            <a:avLst/>
          </a:prstGeom>
        </p:spPr>
        <p:txBody>
          <a:bodyPr wrap="square">
            <a:spAutoFit/>
          </a:bodyPr>
          <a:lstStyle/>
          <a:p>
            <a:pPr algn="ctr">
              <a:lnSpc>
                <a:spcPct val="107000"/>
              </a:lnSpc>
              <a:spcAft>
                <a:spcPts val="800"/>
              </a:spcAft>
            </a:pPr>
            <a:r>
              <a:rPr lang="es-ES" sz="1400" u="sng" dirty="0">
                <a:solidFill>
                  <a:srgbClr val="008000"/>
                </a:solidFill>
                <a:latin typeface="Calibri" panose="020F0502020204030204" pitchFamily="34" charset="0"/>
                <a:ea typeface="Calibri" panose="020F0502020204030204" pitchFamily="34" charset="0"/>
                <a:cs typeface="Times New Roman" panose="02020603050405020304" pitchFamily="18" charset="0"/>
              </a:rPr>
              <a:t>COMITÉ DE CUMPLIMIENTO</a:t>
            </a:r>
            <a:endParaRPr lang="es-HN" sz="14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latin typeface="Calibri" panose="020F0502020204030204" pitchFamily="34" charset="0"/>
                <a:ea typeface="Calibri" panose="020F0502020204030204" pitchFamily="34" charset="0"/>
                <a:cs typeface="Times New Roman" panose="02020603050405020304" pitchFamily="18" charset="0"/>
              </a:rPr>
              <a:t>Objetivo General</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 Cumplir con las disposiciones y lineamientos generales establecidas en la Ley Especial Contra el Lavado de Activos y Su Reglamento. </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Integrantes del Comité de Cumplimiento:</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s-ES" sz="1200" dirty="0">
                <a:latin typeface="Calibri" panose="020F0502020204030204" pitchFamily="34" charset="0"/>
                <a:ea typeface="Calibri" panose="020F0502020204030204" pitchFamily="34" charset="0"/>
                <a:cs typeface="Times New Roman" panose="02020603050405020304" pitchFamily="18" charset="0"/>
              </a:rPr>
              <a:t>Presidenta: María Antonia Bonilla, (Presidenta de Junta Directiva);</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s-ES" sz="1200" dirty="0">
                <a:latin typeface="Calibri" panose="020F0502020204030204" pitchFamily="34" charset="0"/>
                <a:ea typeface="Calibri" panose="020F0502020204030204" pitchFamily="34" charset="0"/>
                <a:cs typeface="Times New Roman" panose="02020603050405020304" pitchFamily="18" charset="0"/>
              </a:rPr>
              <a:t>Secretaria: Kelly Arely Pineda, (Funcionaria de Cumplimiento);</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s-ES" sz="1200" dirty="0">
                <a:latin typeface="Calibri" panose="020F0502020204030204" pitchFamily="34" charset="0"/>
                <a:ea typeface="Calibri" panose="020F0502020204030204" pitchFamily="34" charset="0"/>
                <a:cs typeface="Times New Roman" panose="02020603050405020304" pitchFamily="18" charset="0"/>
              </a:rPr>
              <a:t>Vocal I: Derma María González Guzmán (Gerente General).</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685800">
              <a:lnSpc>
                <a:spcPct val="107000"/>
              </a:lnSpc>
              <a:spcAft>
                <a:spcPts val="800"/>
              </a:spcAft>
            </a:pPr>
            <a:r>
              <a:rPr lang="es-ES" sz="1200" dirty="0">
                <a:latin typeface="Calibri" panose="020F0502020204030204" pitchFamily="34" charset="0"/>
                <a:ea typeface="Calibri" panose="020F0502020204030204" pitchFamily="34" charset="0"/>
                <a:cs typeface="Times New Roman" panose="02020603050405020304" pitchFamily="18" charset="0"/>
              </a:rPr>
              <a:t>Algunas Actividades Desarrolladas año 2,018.</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 Reuniones Trimestrales realizadas del Comité de Cumplimiento.</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Revisión del Plan de Acción de la Auditoría realizada por el CONSUCOOP, y remitidos. </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Revisión de las Normativas y resoluciones emitidas por CONSUCOOP Y CNBS.</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latin typeface="Calibri" panose="020F0502020204030204" pitchFamily="34" charset="0"/>
                <a:ea typeface="Calibri" panose="020F0502020204030204" pitchFamily="34" charset="0"/>
                <a:cs typeface="Times New Roman" panose="02020603050405020304" pitchFamily="18" charset="0"/>
              </a:rPr>
              <a:t> </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ES" sz="1200" dirty="0">
                <a:latin typeface="Calibri" panose="020F0502020204030204" pitchFamily="34" charset="0"/>
                <a:ea typeface="Calibri" panose="020F0502020204030204" pitchFamily="34" charset="0"/>
                <a:cs typeface="Times New Roman" panose="02020603050405020304" pitchFamily="18" charset="0"/>
              </a:rPr>
              <a:t>Algunas Actividades que se Desarrollaron en la Cooperativa año 2,018.</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Envió de Información a CONSUCOOP sobre avances de subsanación del Plan de Acción.</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Reportes Remitidos Por el Funcionario de Cumplimiento a La Unidad de Inteligencia Financiera.  </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Actualizaciones de cuentas por los afiliados.</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Capacitaciones Recibidas e Impartidas </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s-ES" sz="1200" dirty="0">
                <a:latin typeface="Calibri" panose="020F0502020204030204" pitchFamily="34" charset="0"/>
                <a:ea typeface="Calibri" panose="020F0502020204030204" pitchFamily="34" charset="0"/>
                <a:cs typeface="Times New Roman" panose="02020603050405020304" pitchFamily="18" charset="0"/>
              </a:rPr>
              <a:t>El Funcionario de Cumplimiento impartió Capacitaciones a algunos empleados y </a:t>
            </a:r>
            <a:r>
              <a:rPr lang="es-ES" sz="1200" dirty="0" err="1">
                <a:latin typeface="Calibri" panose="020F0502020204030204" pitchFamily="34" charset="0"/>
                <a:ea typeface="Calibri" panose="020F0502020204030204" pitchFamily="34" charset="0"/>
                <a:cs typeface="Times New Roman" panose="02020603050405020304" pitchFamily="18" charset="0"/>
              </a:rPr>
              <a:t>Miembras</a:t>
            </a:r>
            <a:r>
              <a:rPr lang="es-ES" sz="1200" dirty="0">
                <a:latin typeface="Calibri" panose="020F0502020204030204" pitchFamily="34" charset="0"/>
                <a:ea typeface="Calibri" panose="020F0502020204030204" pitchFamily="34" charset="0"/>
                <a:cs typeface="Times New Roman" panose="02020603050405020304" pitchFamily="18" charset="0"/>
              </a:rPr>
              <a:t> de la Junta Directiva de la cooperativa sobre temas de Prevención del Lavado de Activos y Financiamiento al Terrorismo. </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s-ES" sz="1200" dirty="0">
                <a:latin typeface="Calibri" panose="020F0502020204030204" pitchFamily="34" charset="0"/>
                <a:ea typeface="Calibri" panose="020F0502020204030204" pitchFamily="34" charset="0"/>
                <a:cs typeface="Times New Roman" panose="02020603050405020304" pitchFamily="18" charset="0"/>
              </a:rPr>
              <a:t>El Funcionario de Cumplimiento recibió el Taller en Excel Intermedio</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s-ES" sz="1200" dirty="0">
                <a:latin typeface="Calibri" panose="020F0502020204030204" pitchFamily="34" charset="0"/>
                <a:ea typeface="Calibri" panose="020F0502020204030204" pitchFamily="34" charset="0"/>
                <a:cs typeface="Times New Roman" panose="02020603050405020304" pitchFamily="18" charset="0"/>
              </a:rPr>
              <a:t>La secretaria y Vocal del Comité recibió capacitación sobre Normativas de CONSUCOOP.</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Actualización, revisión de expedientes de Directivos y empleados.</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Análisis de Estados Patrimoniales de los Empleados y Gobierno Cooperativo.</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Revisión de expedientes de los PEP.</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Actualización de cuentas de Menores y traslados de cuentas de menores a cuentas de adultos.</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tabLst>
                <a:tab pos="457200" algn="l"/>
              </a:tabLst>
            </a:pPr>
            <a:r>
              <a:rPr lang="es-ES" sz="1200" dirty="0">
                <a:latin typeface="Calibri" panose="020F0502020204030204" pitchFamily="34" charset="0"/>
                <a:ea typeface="Calibri" panose="020F0502020204030204" pitchFamily="34" charset="0"/>
                <a:cs typeface="Times New Roman" panose="02020603050405020304" pitchFamily="18" charset="0"/>
              </a:rPr>
              <a:t>Monitoreo de las actualizaciones de Expedientes de los Cooperativistas.</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200" dirty="0">
                <a:latin typeface="Calibri" panose="020F0502020204030204" pitchFamily="34" charset="0"/>
                <a:ea typeface="Calibri" panose="020F0502020204030204" pitchFamily="34" charset="0"/>
                <a:cs typeface="Times New Roman" panose="02020603050405020304" pitchFamily="18" charset="0"/>
              </a:rPr>
              <a:t> </a:t>
            </a:r>
            <a:endParaRPr lang="es-HN"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dirty="0">
                <a:latin typeface="Calibri" panose="020F0502020204030204" pitchFamily="34" charset="0"/>
                <a:ea typeface="Calibri" panose="020F0502020204030204" pitchFamily="34" charset="0"/>
                <a:cs typeface="Times New Roman" panose="02020603050405020304" pitchFamily="18" charset="0"/>
              </a:rPr>
              <a:t> </a:t>
            </a:r>
            <a:endParaRPr lang="es-HN"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dirty="0">
                <a:latin typeface="Calibri" panose="020F0502020204030204" pitchFamily="34" charset="0"/>
                <a:ea typeface="Calibri" panose="020F0502020204030204" pitchFamily="34" charset="0"/>
                <a:cs typeface="Times New Roman" panose="02020603050405020304" pitchFamily="18" charset="0"/>
              </a:rPr>
              <a:t> </a:t>
            </a:r>
            <a:endParaRPr lang="es-HN"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100" dirty="0">
                <a:latin typeface="Calibri" panose="020F0502020204030204" pitchFamily="34" charset="0"/>
                <a:ea typeface="Calibri" panose="020F0502020204030204" pitchFamily="34" charset="0"/>
                <a:cs typeface="Times New Roman" panose="02020603050405020304" pitchFamily="18" charset="0"/>
              </a:rPr>
              <a:t> </a:t>
            </a:r>
            <a:endParaRPr lang="es-H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94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85412" y="940202"/>
            <a:ext cx="5400600" cy="7171066"/>
          </a:xfrm>
          <a:prstGeom prst="rect">
            <a:avLst/>
          </a:prstGeom>
        </p:spPr>
        <p:txBody>
          <a:bodyPr wrap="square">
            <a:spAutoFit/>
          </a:bodyPr>
          <a:lstStyle/>
          <a:p>
            <a:pPr algn="ctr">
              <a:lnSpc>
                <a:spcPct val="107000"/>
              </a:lnSpc>
              <a:spcAft>
                <a:spcPts val="800"/>
              </a:spcAft>
            </a:pPr>
            <a:r>
              <a:rPr lang="es-ES" sz="1600" dirty="0">
                <a:solidFill>
                  <a:srgbClr val="008000"/>
                </a:solidFill>
                <a:latin typeface="Calibri" panose="020F0502020204030204" pitchFamily="34" charset="0"/>
                <a:ea typeface="Calibri" panose="020F0502020204030204" pitchFamily="34" charset="0"/>
                <a:cs typeface="Times New Roman" panose="02020603050405020304" pitchFamily="18" charset="0"/>
              </a:rPr>
              <a:t>Comité de Genero</a:t>
            </a:r>
            <a:endParaRPr lang="es-HN" sz="16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 </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Se impartieron capacitaciones a los afiliados en las cinco ventanillas de la Cooperativa, Planes Santa María, Santiago Puringla, Florida de Opatoro, San Antonio del Norte y en  La Esperanza Intibucá.  con alianza de ASHONPLAFA sobre los temas de:</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-Masculinidad.</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 Métodos de Anticonceptivos .</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  enfermedades de Trasmisión Sexual </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-VIH, VPN, ITS.</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 </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Capacitación recibida Dina Luz Barahona Colindres miembro del comité de Genero,</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Temática:</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-Constitución de los comités Reglamento</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-Funciones de los Integrantes.</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-Elaboración de actas </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400" b="0" dirty="0">
                <a:latin typeface="Calibri" panose="020F0502020204030204" pitchFamily="34" charset="0"/>
                <a:ea typeface="Calibri" panose="020F0502020204030204" pitchFamily="34" charset="0"/>
                <a:cs typeface="Times New Roman" panose="02020603050405020304" pitchFamily="18" charset="0"/>
              </a:rPr>
              <a:t> </a:t>
            </a:r>
            <a:endParaRPr lang="es-HN" sz="14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H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H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H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HN"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3">
            <a:extLst>
              <a:ext uri="{FF2B5EF4-FFF2-40B4-BE49-F238E27FC236}">
                <a16:creationId xmlns:a16="http://schemas.microsoft.com/office/drawing/2014/main" xmlns="" id="{F2BA391E-E9A1-4DB4-B2FD-F51C172A3005}"/>
              </a:ext>
            </a:extLst>
          </p:cNvPr>
          <p:cNvPicPr>
            <a:picLocks noChangeAspect="1"/>
          </p:cNvPicPr>
          <p:nvPr/>
        </p:nvPicPr>
        <p:blipFill rotWithShape="1">
          <a:blip r:embed="rId2">
            <a:extLst>
              <a:ext uri="{28A0092B-C50C-407E-A947-70E740481C1C}">
                <a14:useLocalDpi xmlns:a14="http://schemas.microsoft.com/office/drawing/2010/main" val="0"/>
              </a:ext>
            </a:extLst>
          </a:blip>
          <a:srcRect l="74755" t="13324" r="9016" b="55143"/>
          <a:stretch/>
        </p:blipFill>
        <p:spPr bwMode="auto">
          <a:xfrm>
            <a:off x="4725144" y="4599962"/>
            <a:ext cx="648072" cy="93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42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88640" y="683568"/>
            <a:ext cx="6336704"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133600" algn="l"/>
              </a:tabLst>
              <a:defRPr>
                <a:solidFill>
                  <a:schemeClr val="tx1"/>
                </a:solidFill>
                <a:latin typeface="Arial" panose="020B0604020202020204" pitchFamily="34" charset="0"/>
              </a:defRPr>
            </a:lvl1pPr>
            <a:lvl2pPr>
              <a:tabLst>
                <a:tab pos="2133600" algn="l"/>
              </a:tabLst>
              <a:defRPr>
                <a:solidFill>
                  <a:schemeClr val="tx1"/>
                </a:solidFill>
                <a:latin typeface="Arial" panose="020B0604020202020204" pitchFamily="34" charset="0"/>
              </a:defRPr>
            </a:lvl2pPr>
            <a:lvl3pPr>
              <a:tabLst>
                <a:tab pos="2133600" algn="l"/>
              </a:tabLst>
              <a:defRPr>
                <a:solidFill>
                  <a:schemeClr val="tx1"/>
                </a:solidFill>
                <a:latin typeface="Arial" panose="020B0604020202020204" pitchFamily="34" charset="0"/>
              </a:defRPr>
            </a:lvl3pPr>
            <a:lvl4pPr>
              <a:tabLst>
                <a:tab pos="2133600" algn="l"/>
              </a:tabLst>
              <a:defRPr>
                <a:solidFill>
                  <a:schemeClr val="tx1"/>
                </a:solidFill>
                <a:latin typeface="Arial" panose="020B0604020202020204" pitchFamily="34" charset="0"/>
              </a:defRPr>
            </a:lvl4pPr>
            <a:lvl5pPr>
              <a:tabLst>
                <a:tab pos="2133600" algn="l"/>
              </a:tabLst>
              <a:defRPr>
                <a:solidFill>
                  <a:schemeClr val="tx1"/>
                </a:solidFill>
                <a:latin typeface="Arial" panose="020B0604020202020204" pitchFamily="34" charset="0"/>
              </a:defRPr>
            </a:lvl5pPr>
            <a:lvl6pPr>
              <a:tabLst>
                <a:tab pos="2133600" algn="l"/>
              </a:tabLst>
              <a:defRPr>
                <a:solidFill>
                  <a:schemeClr val="tx1"/>
                </a:solidFill>
                <a:latin typeface="Arial" panose="020B0604020202020204" pitchFamily="34" charset="0"/>
              </a:defRPr>
            </a:lvl6pPr>
            <a:lvl7pPr>
              <a:tabLst>
                <a:tab pos="2133600" algn="l"/>
              </a:tabLst>
              <a:defRPr>
                <a:solidFill>
                  <a:schemeClr val="tx1"/>
                </a:solidFill>
                <a:latin typeface="Arial" panose="020B0604020202020204" pitchFamily="34" charset="0"/>
              </a:defRPr>
            </a:lvl7pPr>
            <a:lvl8pPr>
              <a:tabLst>
                <a:tab pos="2133600" algn="l"/>
              </a:tabLst>
              <a:defRPr>
                <a:solidFill>
                  <a:schemeClr val="tx1"/>
                </a:solidFill>
                <a:latin typeface="Arial" panose="020B0604020202020204" pitchFamily="34" charset="0"/>
              </a:defRPr>
            </a:lvl8pPr>
            <a:lvl9pPr>
              <a:tabLst>
                <a:tab pos="2133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133600" algn="l"/>
              </a:tabLst>
            </a:pPr>
            <a:r>
              <a:rPr lang="es-HN" altLang="es-HN" u="sng" dirty="0">
                <a:solidFill>
                  <a:srgbClr val="008000"/>
                </a:solidFill>
                <a:latin typeface="Calibri" panose="020F0502020204030204" pitchFamily="34" charset="0"/>
                <a:ea typeface="Calibri" panose="020F0502020204030204" pitchFamily="34" charset="0"/>
                <a:cs typeface="Times New Roman" panose="02020603050405020304" pitchFamily="18" charset="0"/>
              </a:rPr>
              <a:t>INFORME COMITÉ DE JUVENTUD.</a:t>
            </a:r>
            <a:endParaRPr kumimoji="0" lang="es-HN" altLang="es-HN" b="1" i="0" u="sng" strike="noStrike" cap="none" normalizeH="0" baseline="0" dirty="0">
              <a:ln>
                <a:noFill/>
              </a:ln>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33600" algn="l"/>
              </a:tabLst>
            </a:pPr>
            <a:endParaRPr lang="es-HN" altLang="es-HN" sz="1400" u="sng"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INTRODUCCION</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 PRESENTE INFORME MUESTRA, EL COMPROMISO DEL COMITÉ DE JUVENTUD DURANTE EL AÑO 2018, CON EL OBJETIVO DE EDUCAR Y MEJORAR LOS CONOCIMIENTOS DE NUESTROS(AS) AFILIADOS(AS) PARA UNA FAMILIA COOPERATIVISTA PREPARADA PARA EL FUTURO.</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DENTRO DEL INFORME SE ENCUENTRAN LOS CUADROS DE ASISTENCIA Y ALGUNAS FOTOS DE LAS ACTIVIDADES REALIZADAS.</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800" b="0" i="0" u="none" strike="noStrike" cap="none" normalizeH="0" baseline="0" dirty="0">
              <a:ln>
                <a:noFill/>
              </a:ln>
              <a:solidFill>
                <a:schemeClr val="tx1"/>
              </a:solidFill>
              <a:effectLst/>
              <a:latin typeface="Arial" panose="020B0604020202020204" pitchFamily="34" charset="0"/>
            </a:endParaRPr>
          </a:p>
        </p:txBody>
      </p:sp>
      <p:pic>
        <p:nvPicPr>
          <p:cNvPr id="6145" name="Imagen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50" y="2483768"/>
            <a:ext cx="2867974"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8640" y="2198851"/>
            <a:ext cx="3877354" cy="13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HN"/>
          </a:p>
        </p:txBody>
      </p:sp>
      <p:sp>
        <p:nvSpPr>
          <p:cNvPr id="2" name="Rectángulo 1">
            <a:extLst>
              <a:ext uri="{FF2B5EF4-FFF2-40B4-BE49-F238E27FC236}">
                <a16:creationId xmlns:a16="http://schemas.microsoft.com/office/drawing/2014/main" xmlns="" id="{CF2BD798-B407-4369-BCFC-5BF61AB214C5}"/>
              </a:ext>
            </a:extLst>
          </p:cNvPr>
          <p:cNvSpPr/>
          <p:nvPr/>
        </p:nvSpPr>
        <p:spPr>
          <a:xfrm>
            <a:off x="636994" y="4718395"/>
            <a:ext cx="3429000" cy="2123658"/>
          </a:xfrm>
          <a:prstGeom prst="rect">
            <a:avLst/>
          </a:prstGeom>
        </p:spPr>
        <p:txBody>
          <a:bodyPr>
            <a:spAutoFit/>
          </a:bodyPr>
          <a:lstStyle/>
          <a:p>
            <a:pPr lvl="0">
              <a:tabLst>
                <a:tab pos="2133600" algn="l"/>
              </a:tabLst>
            </a:pPr>
            <a:r>
              <a:rPr lang="es-HN" altLang="es-HN" sz="2000" u="sng" dirty="0">
                <a:solidFill>
                  <a:srgbClr val="008000"/>
                </a:solidFill>
                <a:latin typeface="Calibri" panose="020F0502020204030204" pitchFamily="34" charset="0"/>
                <a:ea typeface="Calibri" panose="020F0502020204030204" pitchFamily="34" charset="0"/>
                <a:cs typeface="Times New Roman" panose="02020603050405020304" pitchFamily="18" charset="0"/>
              </a:rPr>
              <a:t>INTEGRANTES COMITÉ DE EDUCACIÓN</a:t>
            </a:r>
            <a:r>
              <a:rPr lang="es-HN" altLang="es-HN" sz="2000" dirty="0">
                <a:solidFill>
                  <a:srgbClr val="008000"/>
                </a:solidFill>
                <a:latin typeface="Calibri" panose="020F0502020204030204" pitchFamily="34" charset="0"/>
                <a:ea typeface="Calibri" panose="020F0502020204030204" pitchFamily="34" charset="0"/>
                <a:cs typeface="Times New Roman" panose="02020603050405020304" pitchFamily="18" charset="0"/>
              </a:rPr>
              <a:t>:</a:t>
            </a:r>
            <a:r>
              <a:rPr lang="es-HN" altLang="es-HN" sz="1600" b="0" dirty="0">
                <a:solidFill>
                  <a:srgbClr val="008000"/>
                </a:solidFill>
                <a:latin typeface="Calibri" panose="020F0502020204030204" pitchFamily="34" charset="0"/>
                <a:ea typeface="Calibri" panose="020F0502020204030204" pitchFamily="34" charset="0"/>
                <a:cs typeface="Times New Roman" panose="02020603050405020304" pitchFamily="18" charset="0"/>
              </a:rPr>
              <a:t> </a:t>
            </a:r>
            <a:endParaRPr lang="es-HN" altLang="es-HN" sz="800" b="0" dirty="0">
              <a:solidFill>
                <a:srgbClr val="008000"/>
              </a:solidFill>
            </a:endParaRPr>
          </a:p>
          <a:p>
            <a:pPr lvl="0">
              <a:tabLst>
                <a:tab pos="2133600" algn="l"/>
              </a:tabLst>
            </a:pPr>
            <a:r>
              <a:rPr lang="es-HN" altLang="es-HN" dirty="0">
                <a:latin typeface="Calibri" panose="020F0502020204030204" pitchFamily="34" charset="0"/>
                <a:ea typeface="Calibri" panose="020F0502020204030204" pitchFamily="34" charset="0"/>
                <a:cs typeface="Times New Roman" panose="02020603050405020304" pitchFamily="18" charset="0"/>
              </a:rPr>
              <a:t>Joel Vásquez            = PRESIDENTE</a:t>
            </a:r>
            <a:endParaRPr lang="es-HN" altLang="es-HN" sz="800" b="0" dirty="0"/>
          </a:p>
          <a:p>
            <a:pPr lvl="0">
              <a:tabLst>
                <a:tab pos="2133600" algn="l"/>
              </a:tabLst>
            </a:pPr>
            <a:r>
              <a:rPr lang="es-HN" altLang="es-HN" dirty="0">
                <a:latin typeface="Calibri" panose="020F0502020204030204" pitchFamily="34" charset="0"/>
                <a:ea typeface="Calibri" panose="020F0502020204030204" pitchFamily="34" charset="0"/>
                <a:cs typeface="Times New Roman" panose="02020603050405020304" pitchFamily="18" charset="0"/>
              </a:rPr>
              <a:t>Walter Domínguez = SECRETARIO</a:t>
            </a:r>
            <a:endParaRPr lang="es-HN" altLang="es-HN" sz="800" b="0" dirty="0"/>
          </a:p>
          <a:p>
            <a:pPr lvl="0">
              <a:tabLst>
                <a:tab pos="2133600" algn="l"/>
              </a:tabLst>
            </a:pPr>
            <a:r>
              <a:rPr lang="es-ES" altLang="es-HN" dirty="0" err="1">
                <a:latin typeface="Calibri" panose="020F0502020204030204" pitchFamily="34" charset="0"/>
                <a:ea typeface="Calibri" panose="020F0502020204030204" pitchFamily="34" charset="0"/>
                <a:cs typeface="Times New Roman" panose="02020603050405020304" pitchFamily="18" charset="0"/>
              </a:rPr>
              <a:t>Geyner</a:t>
            </a:r>
            <a:r>
              <a:rPr lang="es-ES" altLang="es-HN" dirty="0">
                <a:latin typeface="Calibri" panose="020F0502020204030204" pitchFamily="34" charset="0"/>
                <a:ea typeface="Calibri" panose="020F0502020204030204" pitchFamily="34" charset="0"/>
                <a:cs typeface="Times New Roman" panose="02020603050405020304" pitchFamily="18" charset="0"/>
              </a:rPr>
              <a:t> Montes       = VOCAL I</a:t>
            </a:r>
            <a:endParaRPr lang="es-HN" altLang="es-HN" sz="800" b="0" dirty="0"/>
          </a:p>
          <a:p>
            <a:pPr lvl="0">
              <a:tabLst>
                <a:tab pos="2133600" algn="l"/>
              </a:tabLst>
            </a:pPr>
            <a:r>
              <a:rPr lang="es-ES" altLang="es-HN" dirty="0">
                <a:latin typeface="Calibri" panose="020F0502020204030204" pitchFamily="34" charset="0"/>
                <a:ea typeface="Calibri" panose="020F0502020204030204" pitchFamily="34" charset="0"/>
                <a:cs typeface="Times New Roman" panose="02020603050405020304" pitchFamily="18" charset="0"/>
              </a:rPr>
              <a:t>Karla Vásquez          = VOCAL II</a:t>
            </a:r>
            <a:endParaRPr lang="es-HN" altLang="es-HN" sz="800" b="0" dirty="0"/>
          </a:p>
          <a:p>
            <a:pPr lvl="0">
              <a:tabLst>
                <a:tab pos="2133600" algn="l"/>
              </a:tabLst>
            </a:pPr>
            <a:r>
              <a:rPr lang="es-ES" altLang="es-HN" dirty="0">
                <a:latin typeface="Calibri" panose="020F0502020204030204" pitchFamily="34" charset="0"/>
                <a:ea typeface="Calibri" panose="020F0502020204030204" pitchFamily="34" charset="0"/>
                <a:cs typeface="Times New Roman" panose="02020603050405020304" pitchFamily="18" charset="0"/>
              </a:rPr>
              <a:t>Amanda Suazo        </a:t>
            </a:r>
            <a:r>
              <a:rPr lang="es-HN" altLang="es-HN" dirty="0">
                <a:latin typeface="Calibri" panose="020F0502020204030204" pitchFamily="34" charset="0"/>
                <a:ea typeface="Calibri" panose="020F0502020204030204" pitchFamily="34" charset="0"/>
                <a:cs typeface="Times New Roman" panose="02020603050405020304" pitchFamily="18" charset="0"/>
              </a:rPr>
              <a:t>=</a:t>
            </a:r>
            <a:r>
              <a:rPr lang="es-HN" altLang="es-HN" sz="2000" dirty="0">
                <a:latin typeface="Calibri" panose="020F0502020204030204" pitchFamily="34" charset="0"/>
                <a:ea typeface="Calibri" panose="020F0502020204030204" pitchFamily="34" charset="0"/>
                <a:cs typeface="Times New Roman" panose="02020603050405020304" pitchFamily="18" charset="0"/>
              </a:rPr>
              <a:t> </a:t>
            </a:r>
            <a:r>
              <a:rPr lang="es-ES" altLang="es-HN" dirty="0">
                <a:latin typeface="Calibri" panose="020F0502020204030204" pitchFamily="34" charset="0"/>
                <a:ea typeface="Calibri" panose="020F0502020204030204" pitchFamily="34" charset="0"/>
                <a:cs typeface="Times New Roman" panose="02020603050405020304" pitchFamily="18" charset="0"/>
              </a:rPr>
              <a:t>VOCAL II</a:t>
            </a:r>
            <a:endParaRPr lang="es-HN" altLang="es-HN" sz="800" b="0" dirty="0"/>
          </a:p>
        </p:txBody>
      </p:sp>
    </p:spTree>
    <p:extLst>
      <p:ext uri="{BB962C8B-B14F-4D97-AF65-F5344CB8AC3E}">
        <p14:creationId xmlns:p14="http://schemas.microsoft.com/office/powerpoint/2010/main" val="134293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HN"/>
          </a:p>
        </p:txBody>
      </p:sp>
      <p:pic>
        <p:nvPicPr>
          <p:cNvPr id="2049" name="Imagen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792" y="539552"/>
            <a:ext cx="3322637" cy="18825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30324" y="1019509"/>
            <a:ext cx="6597352"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2133600" algn="l"/>
              </a:tabLst>
              <a:defRPr>
                <a:solidFill>
                  <a:schemeClr val="tx1"/>
                </a:solidFill>
                <a:latin typeface="Arial" panose="020B0604020202020204" pitchFamily="34" charset="0"/>
              </a:defRPr>
            </a:lvl1pPr>
            <a:lvl2pPr>
              <a:tabLst>
                <a:tab pos="2133600" algn="l"/>
              </a:tabLst>
              <a:defRPr>
                <a:solidFill>
                  <a:schemeClr val="tx1"/>
                </a:solidFill>
                <a:latin typeface="Arial" panose="020B0604020202020204" pitchFamily="34" charset="0"/>
              </a:defRPr>
            </a:lvl2pPr>
            <a:lvl3pPr>
              <a:tabLst>
                <a:tab pos="2133600" algn="l"/>
              </a:tabLst>
              <a:defRPr>
                <a:solidFill>
                  <a:schemeClr val="tx1"/>
                </a:solidFill>
                <a:latin typeface="Arial" panose="020B0604020202020204" pitchFamily="34" charset="0"/>
              </a:defRPr>
            </a:lvl3pPr>
            <a:lvl4pPr>
              <a:tabLst>
                <a:tab pos="2133600" algn="l"/>
              </a:tabLst>
              <a:defRPr>
                <a:solidFill>
                  <a:schemeClr val="tx1"/>
                </a:solidFill>
                <a:latin typeface="Arial" panose="020B0604020202020204" pitchFamily="34" charset="0"/>
              </a:defRPr>
            </a:lvl4pPr>
            <a:lvl5pPr>
              <a:tabLst>
                <a:tab pos="2133600" algn="l"/>
              </a:tabLst>
              <a:defRPr>
                <a:solidFill>
                  <a:schemeClr val="tx1"/>
                </a:solidFill>
                <a:latin typeface="Arial" panose="020B0604020202020204" pitchFamily="34" charset="0"/>
              </a:defRPr>
            </a:lvl5pPr>
            <a:lvl6pPr>
              <a:tabLst>
                <a:tab pos="2133600" algn="l"/>
              </a:tabLst>
              <a:defRPr>
                <a:solidFill>
                  <a:schemeClr val="tx1"/>
                </a:solidFill>
                <a:latin typeface="Arial" panose="020B0604020202020204" pitchFamily="34" charset="0"/>
              </a:defRPr>
            </a:lvl6pPr>
            <a:lvl7pPr>
              <a:tabLst>
                <a:tab pos="2133600" algn="l"/>
              </a:tabLst>
              <a:defRPr>
                <a:solidFill>
                  <a:schemeClr val="tx1"/>
                </a:solidFill>
                <a:latin typeface="Arial" panose="020B0604020202020204" pitchFamily="34" charset="0"/>
              </a:defRPr>
            </a:lvl7pPr>
            <a:lvl8pPr>
              <a:tabLst>
                <a:tab pos="2133600" algn="l"/>
              </a:tabLst>
              <a:defRPr>
                <a:solidFill>
                  <a:schemeClr val="tx1"/>
                </a:solidFill>
                <a:latin typeface="Arial" panose="020B0604020202020204" pitchFamily="34" charset="0"/>
              </a:defRPr>
            </a:lvl8pPr>
            <a:lvl9pPr>
              <a:tabLst>
                <a:tab pos="2133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lang="es-HN" altLang="es-HN" sz="1400" u="sng"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lang="es-HN" altLang="es-HN" sz="1400" u="sng"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lang="es-HN" altLang="es-HN" sz="1400" u="sng"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1" i="0" u="sng" strike="noStrike" cap="none" normalizeH="0" baseline="0" dirty="0">
                <a:ln>
                  <a:noFill/>
                </a:ln>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ACTIVIDADES:</a:t>
            </a:r>
            <a:r>
              <a:rPr kumimoji="0" lang="es-HN" altLang="es-HN" sz="1400" b="1" i="0" u="none" strike="noStrike" cap="none" normalizeH="0" baseline="0" dirty="0">
                <a:ln>
                  <a:noFill/>
                </a:ln>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s-HN" altLang="es-HN" sz="600" b="0" i="0" u="none" strike="noStrike" cap="none" normalizeH="0" baseline="0" dirty="0">
              <a:ln>
                <a:noFill/>
              </a:ln>
              <a:solidFill>
                <a:srgbClr val="008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CAPÁCITACION DE COOPERATIVISMO Y EDUCACION FINANCIERA</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Realizado en el Instituto Polivalente 21 de octubre con apoyo del comité de Educación se impartió a estudiantes del colegio para que conozcan la importancia del cooperativismo y de la educación financiera.</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CAPÁCITACION DE EDUCACION FINANCIERA, PRINCIPIOS Y VALORES COOPERATIVOS.</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Realizado en el Instituto Polivalente 21 de octubre con apoyo del comité de Educación, se impartió la capacitación a estudiantes de diferentes carreras.</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ENCUENTRO NACIONAL DE JUVENTUD COOPERATIVISTA</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Realizado en la ciudad de Comayagua donde fue enviado un joven del comité de juventud. Los días 27 y 28 de julio 2018</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ACTIVIDAD DE REGALAR AGUA PARA EL 14 DE SEPTIEMBRE 2018 DESFILES PATRIOS.</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realizo la actividad en el parque soberanía de Márcala la paz con apoyo de la compañera del área de Mercadeo. </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CAPÁCITACION DE COMITÉ DE JUVENTUD DE Y OTROS COMITES </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Realizada en la Cooperativa Taulabe el 15 de diciembre 2018 donde fueron enviados 2 jóvenes del comité de juventud temas tratados.</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-Constitución de los Comités           -Actas</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r>
              <a:rPr kumimoji="0" lang="es-HN" altLang="es-HN"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-Reglamento                                       -Informes Ejecutivos</a:t>
            </a:r>
            <a:endParaRPr kumimoji="0" lang="es-HN" altLang="es-H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133600" algn="l"/>
              </a:tabLst>
            </a:pPr>
            <a:endParaRPr kumimoji="0" lang="es-HN" altLang="es-H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6311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Imagen 2" descr="Logo Oscu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893210"/>
            <a:ext cx="1312863"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218" name="Imagen 1" descr="Imag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079" y="2614407"/>
            <a:ext cx="1001713" cy="1552575"/>
          </a:xfrm>
          <a:prstGeom prst="rect">
            <a:avLst/>
          </a:prstGeom>
          <a:noFill/>
          <a:extLst>
            <a:ext uri="{909E8E84-426E-40DD-AFC4-6F175D3DCCD1}">
              <a14:hiddenFill xmlns:a14="http://schemas.microsoft.com/office/drawing/2010/main">
                <a:solidFill>
                  <a:srgbClr val="FFFFFF"/>
                </a:solidFill>
              </a14:hiddenFill>
            </a:ext>
          </a:extLst>
        </p:spPr>
      </p:pic>
      <p:pic>
        <p:nvPicPr>
          <p:cNvPr id="9217" name="Imagen 3" descr="COMITE DE EDUCACION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81" y="4285747"/>
            <a:ext cx="5514975" cy="3819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57754" y="135710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HN"/>
          </a:p>
        </p:txBody>
      </p:sp>
      <p:sp>
        <p:nvSpPr>
          <p:cNvPr id="6" name="Rectangle 5"/>
          <p:cNvSpPr>
            <a:spLocks noChangeArrowheads="1"/>
          </p:cNvSpPr>
          <p:nvPr/>
        </p:nvSpPr>
        <p:spPr bwMode="auto">
          <a:xfrm>
            <a:off x="257754" y="181430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HN"/>
          </a:p>
        </p:txBody>
      </p:sp>
      <p:sp>
        <p:nvSpPr>
          <p:cNvPr id="7" name="Rectangle 6"/>
          <p:cNvSpPr>
            <a:spLocks noChangeArrowheads="1"/>
          </p:cNvSpPr>
          <p:nvPr/>
        </p:nvSpPr>
        <p:spPr bwMode="auto">
          <a:xfrm>
            <a:off x="210474" y="2005700"/>
            <a:ext cx="685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HN" altLang="es-HN" sz="3600" b="1" i="0" u="sng" strike="noStrike" cap="none" normalizeH="0" baseline="0" dirty="0">
                <a:ln>
                  <a:noFill/>
                </a:ln>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INFORME COMITÉ DE EDUCACION</a:t>
            </a:r>
            <a:endParaRPr kumimoji="0" lang="es-HN" altLang="es-HN" sz="600" b="0" i="0" u="none" strike="noStrike" cap="none" normalizeH="0" baseline="0" dirty="0">
              <a:ln>
                <a:noFill/>
              </a:ln>
              <a:solidFill>
                <a:srgbClr val="008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HN" altLang="es-HN"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257754" y="2495642"/>
            <a:ext cx="6858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HN" altLang="es-HN" sz="3600" b="1" i="0" u="sng" strike="noStrike" cap="none" normalizeH="0" baseline="0" dirty="0">
                <a:ln>
                  <a:noFill/>
                </a:ln>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AÑO 2018</a:t>
            </a:r>
            <a:endParaRPr kumimoji="0" lang="es-HN" altLang="es-HN" sz="600" b="0" i="0" u="none" strike="noStrike" cap="none" normalizeH="0" baseline="0" dirty="0">
              <a:ln>
                <a:noFill/>
              </a:ln>
              <a:solidFill>
                <a:srgbClr val="008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HN" altLang="es-H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56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69830" y="467544"/>
            <a:ext cx="5976664" cy="3003386"/>
          </a:xfrm>
          <a:prstGeom prst="rect">
            <a:avLst/>
          </a:prstGeom>
        </p:spPr>
        <p:txBody>
          <a:bodyPr wrap="square">
            <a:spAutoFit/>
          </a:bodyPr>
          <a:lstStyle/>
          <a:p>
            <a:pPr algn="ctr">
              <a:lnSpc>
                <a:spcPct val="115000"/>
              </a:lnSpc>
              <a:spcAft>
                <a:spcPts val="1000"/>
              </a:spcAft>
            </a:pPr>
            <a:r>
              <a:rPr lang="es-HN" sz="2400" dirty="0">
                <a:solidFill>
                  <a:srgbClr val="008000"/>
                </a:solidFill>
                <a:latin typeface="Calibri" panose="020F0502020204030204" pitchFamily="34" charset="0"/>
                <a:ea typeface="Calibri" panose="020F0502020204030204" pitchFamily="34" charset="0"/>
                <a:cs typeface="Times New Roman" panose="02020603050405020304" pitchFamily="18" charset="0"/>
              </a:rPr>
              <a:t>INTRODUCCION</a:t>
            </a:r>
            <a:endParaRPr lang="es-HN" sz="16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HN" dirty="0">
                <a:latin typeface="Calibri" panose="020F0502020204030204" pitchFamily="34" charset="0"/>
                <a:ea typeface="Calibri" panose="020F0502020204030204" pitchFamily="34" charset="0"/>
                <a:cs typeface="Times New Roman" panose="02020603050405020304" pitchFamily="18" charset="0"/>
              </a:rPr>
              <a:t>El Comité de educación, en  el cumplimiento de su labor, ha elaborado su plan de trabajo realizando las actividades propuestas, siempre pensando en la Educación, para una mejora continua, tomando en cuenta niños, jóvenes y adultos.</a:t>
            </a:r>
            <a:endParaRPr lang="es-HN"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HN" dirty="0">
                <a:latin typeface="Calibri" panose="020F0502020204030204" pitchFamily="34" charset="0"/>
                <a:ea typeface="Calibri" panose="020F0502020204030204" pitchFamily="34" charset="0"/>
                <a:cs typeface="Times New Roman" panose="02020603050405020304" pitchFamily="18" charset="0"/>
              </a:rPr>
              <a:t>Dentro del informe se amplía la información, se colocan listados y fotos que evidencias las actividades.</a:t>
            </a:r>
            <a:endParaRPr lang="es-H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03056" y="4355976"/>
            <a:ext cx="5616624" cy="2164695"/>
          </a:xfrm>
          <a:prstGeom prst="rect">
            <a:avLst/>
          </a:prstGeom>
        </p:spPr>
        <p:txBody>
          <a:bodyPr wrap="square">
            <a:spAutoFit/>
          </a:bodyPr>
          <a:lstStyle/>
          <a:p>
            <a:pPr>
              <a:lnSpc>
                <a:spcPct val="115000"/>
              </a:lnSpc>
              <a:spcAft>
                <a:spcPts val="1000"/>
              </a:spcAft>
            </a:pPr>
            <a:r>
              <a:rPr lang="es-HN" sz="1400" dirty="0">
                <a:latin typeface="Calibri" panose="020F0502020204030204" pitchFamily="34" charset="0"/>
                <a:ea typeface="Calibri" panose="020F0502020204030204" pitchFamily="34" charset="0"/>
                <a:cs typeface="Times New Roman" panose="02020603050405020304" pitchFamily="18" charset="0"/>
              </a:rPr>
              <a:t> </a:t>
            </a:r>
            <a:endParaRPr lang="es-HN" sz="11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HN" sz="1400" u="sng" dirty="0">
                <a:solidFill>
                  <a:srgbClr val="008000"/>
                </a:solidFill>
                <a:latin typeface="Calibri" panose="020F0502020204030204" pitchFamily="34" charset="0"/>
                <a:ea typeface="Calibri" panose="020F0502020204030204" pitchFamily="34" charset="0"/>
                <a:cs typeface="Times New Roman" panose="02020603050405020304" pitchFamily="18" charset="0"/>
              </a:rPr>
              <a:t>INTEGRANTES COMITÉ DE EDUCACIÓN</a:t>
            </a:r>
            <a:r>
              <a:rPr lang="es-HN" sz="1400" dirty="0">
                <a:latin typeface="Calibri" panose="020F0502020204030204" pitchFamily="34" charset="0"/>
                <a:ea typeface="Calibri" panose="020F0502020204030204" pitchFamily="34" charset="0"/>
                <a:cs typeface="Times New Roman" panose="02020603050405020304" pitchFamily="18" charset="0"/>
              </a:rPr>
              <a:t>:</a:t>
            </a:r>
            <a:endParaRPr lang="es-HN"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HN" sz="1200" dirty="0">
                <a:latin typeface="Calibri" panose="020F0502020204030204" pitchFamily="34" charset="0"/>
                <a:ea typeface="Calibri" panose="020F0502020204030204" pitchFamily="34" charset="0"/>
                <a:cs typeface="Times New Roman" panose="02020603050405020304" pitchFamily="18" charset="0"/>
              </a:rPr>
              <a:t>*GREGORIA SANTOS AGUILAR  = PRESIDENTA</a:t>
            </a:r>
            <a:endParaRPr lang="es-HN"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tabLst>
                <a:tab pos="2133600" algn="l"/>
              </a:tabLst>
            </a:pPr>
            <a:r>
              <a:rPr lang="es-HN" sz="1200" dirty="0">
                <a:latin typeface="Calibri" panose="020F0502020204030204" pitchFamily="34" charset="0"/>
                <a:ea typeface="Calibri" panose="020F0502020204030204" pitchFamily="34" charset="0"/>
                <a:cs typeface="Times New Roman" panose="02020603050405020304" pitchFamily="18" charset="0"/>
              </a:rPr>
              <a:t>*MARISOL BONILLA                    = SECRETARIA</a:t>
            </a:r>
            <a:endParaRPr lang="es-HN"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2133600" algn="l"/>
              </a:tabLst>
            </a:pPr>
            <a:r>
              <a:rPr lang="es-HN" sz="1200" dirty="0">
                <a:latin typeface="Calibri" panose="020F0502020204030204" pitchFamily="34" charset="0"/>
                <a:ea typeface="Calibri" panose="020F0502020204030204" pitchFamily="34" charset="0"/>
                <a:cs typeface="Times New Roman" panose="02020603050405020304" pitchFamily="18" charset="0"/>
              </a:rPr>
              <a:t>                                       *LOURDES LOPEZ                           = VOCAL I</a:t>
            </a:r>
            <a:endParaRPr lang="es-HN" sz="1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2133600" algn="l"/>
              </a:tabLst>
            </a:pPr>
            <a:r>
              <a:rPr lang="es-HN" sz="1200" dirty="0">
                <a:latin typeface="Calibri" panose="020F0502020204030204" pitchFamily="34" charset="0"/>
                <a:ea typeface="Calibri" panose="020F0502020204030204" pitchFamily="34" charset="0"/>
                <a:cs typeface="Times New Roman" panose="02020603050405020304" pitchFamily="18" charset="0"/>
              </a:rPr>
              <a:t>                                       *KELLY ARELY PINEDA                   = VOCAL II</a:t>
            </a:r>
            <a:endParaRPr lang="es-HN"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HN" sz="1200" dirty="0">
                <a:latin typeface="Calibri" panose="020F0502020204030204" pitchFamily="34" charset="0"/>
                <a:ea typeface="Calibri" panose="020F0502020204030204" pitchFamily="34" charset="0"/>
                <a:cs typeface="Times New Roman" panose="02020603050405020304" pitchFamily="18" charset="0"/>
              </a:rPr>
              <a:t> </a:t>
            </a:r>
            <a:endParaRPr lang="es-H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5217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88640" y="611560"/>
            <a:ext cx="6264696" cy="2768963"/>
          </a:xfrm>
          <a:prstGeom prst="rect">
            <a:avLst/>
          </a:prstGeom>
        </p:spPr>
        <p:txBody>
          <a:bodyPr wrap="square">
            <a:spAutoFit/>
          </a:bodyPr>
          <a:lstStyle/>
          <a:p>
            <a:pPr algn="ctr">
              <a:lnSpc>
                <a:spcPct val="115000"/>
              </a:lnSpc>
              <a:spcAft>
                <a:spcPts val="1000"/>
              </a:spcAft>
            </a:pPr>
            <a:r>
              <a:rPr lang="es-HN" u="sng" dirty="0">
                <a:solidFill>
                  <a:srgbClr val="008000"/>
                </a:solidFill>
                <a:latin typeface="Calibri" panose="020F0502020204030204" pitchFamily="34" charset="0"/>
                <a:ea typeface="Calibri" panose="020F0502020204030204" pitchFamily="34" charset="0"/>
                <a:cs typeface="Times New Roman" panose="02020603050405020304" pitchFamily="18" charset="0"/>
              </a:rPr>
              <a:t>CAPACITACION  DE COOPERATIVISMO ( 24/5/ 2018)</a:t>
            </a:r>
            <a:endParaRPr lang="es-HN" sz="12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HN" dirty="0">
                <a:latin typeface="Calibri" panose="020F0502020204030204" pitchFamily="34" charset="0"/>
                <a:ea typeface="Calibri" panose="020F0502020204030204" pitchFamily="34" charset="0"/>
                <a:cs typeface="Times New Roman" panose="02020603050405020304" pitchFamily="18" charset="0"/>
              </a:rPr>
              <a:t>Esta charla se impartió a estudiantes del “Instituto 21 de octubre”, cuya finalidad, es que ellos comprendan la importancia de pertenecer a una Cooperativa, hacerles conciencia  que una Cooperativa es una asociación autónoma, de personas que se han unido en forma voluntaria para satisfacer sus necesidades y aspiraciones económicas, sociales y culturales comunes. </a:t>
            </a:r>
            <a:endParaRPr lang="es-HN"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descr="C:\Users\Lourdes\Desktop\evemtos comite de educacion\PIC_2708 - copi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24" y="3590925"/>
            <a:ext cx="2886075" cy="1962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descr="C:\Users\Lourdes\Desktop\evemtos comite de educacion\PIC_27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2936" y="5591175"/>
            <a:ext cx="2720340" cy="2038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4531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31245" y="539552"/>
            <a:ext cx="6082434" cy="2682209"/>
          </a:xfrm>
          <a:prstGeom prst="rect">
            <a:avLst/>
          </a:prstGeom>
        </p:spPr>
        <p:txBody>
          <a:bodyPr wrap="square">
            <a:spAutoFit/>
          </a:bodyPr>
          <a:lstStyle/>
          <a:p>
            <a:pPr algn="ctr">
              <a:lnSpc>
                <a:spcPct val="115000"/>
              </a:lnSpc>
              <a:spcAft>
                <a:spcPts val="1000"/>
              </a:spcAft>
            </a:pPr>
            <a:r>
              <a:rPr lang="es-HN" sz="1400" u="sng" dirty="0">
                <a:solidFill>
                  <a:srgbClr val="008000"/>
                </a:solidFill>
                <a:latin typeface="Calibri" panose="020F0502020204030204" pitchFamily="34" charset="0"/>
                <a:ea typeface="Calibri" panose="020F0502020204030204" pitchFamily="34" charset="0"/>
                <a:cs typeface="Times New Roman" panose="02020603050405020304" pitchFamily="18" charset="0"/>
              </a:rPr>
              <a:t>CAPACITACION EDUCACION FINANCIERA Y PRINCIPIOS Y VALORES COOPERATIVOS (30/7/2018)</a:t>
            </a:r>
            <a:endParaRPr lang="es-HN" sz="1400"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2457450" algn="l"/>
              </a:tabLst>
            </a:pPr>
            <a:r>
              <a:rPr lang="es-HN" sz="1400" dirty="0">
                <a:solidFill>
                  <a:srgbClr val="222222"/>
                </a:solidFill>
                <a:latin typeface="Arial" panose="020B0604020202020204" pitchFamily="34" charset="0"/>
                <a:ea typeface="Calibri" panose="020F0502020204030204" pitchFamily="34" charset="0"/>
                <a:cs typeface="Times New Roman" panose="02020603050405020304" pitchFamily="18" charset="0"/>
              </a:rPr>
              <a:t>Se capacito a muchachos de último año de carrera, pensando que la educación Financiera, es necesaria para la formación adecuada de las personas, es un método que aporta el éxito de un mejor futuro, por ello se hace relevancia para qué sirve la Educación Financiera en nuestra vida, pues es mediante esta donde se plantea que se debe ahorrar y conducir a las mejores decisiones. Así como el conocimiento de los Principios y Valores que forman la familia Cooperativa.</a:t>
            </a:r>
            <a:endParaRPr lang="es-H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descr="C:\Users\Lourdes\Documents\para evento educacion financiera 2018.jpg"/>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690688" y="3923928"/>
            <a:ext cx="3476625" cy="26003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9654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8887" y="395536"/>
            <a:ext cx="6336704" cy="4220130"/>
          </a:xfrm>
          <a:prstGeom prst="rect">
            <a:avLst/>
          </a:prstGeom>
        </p:spPr>
        <p:txBody>
          <a:bodyPr wrap="square">
            <a:spAutoFit/>
          </a:bodyPr>
          <a:lstStyle/>
          <a:p>
            <a:pPr algn="ctr">
              <a:lnSpc>
                <a:spcPct val="115000"/>
              </a:lnSpc>
              <a:spcAft>
                <a:spcPts val="1000"/>
              </a:spcAft>
            </a:pPr>
            <a:r>
              <a:rPr lang="es-HN" sz="2800" u="sng" dirty="0">
                <a:solidFill>
                  <a:srgbClr val="008000"/>
                </a:solidFill>
                <a:latin typeface="Calibri" panose="020F0502020204030204" pitchFamily="34" charset="0"/>
                <a:ea typeface="Calibri" panose="020F0502020204030204" pitchFamily="34" charset="0"/>
                <a:cs typeface="Times New Roman" panose="02020603050405020304" pitchFamily="18" charset="0"/>
              </a:rPr>
              <a:t>FUTURO VERDE (1/6/2018)</a:t>
            </a:r>
            <a:endParaRPr lang="es-HN" dirty="0">
              <a:solidFill>
                <a:srgbClr val="008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HN" dirty="0">
                <a:latin typeface="Calibri" panose="020F0502020204030204" pitchFamily="34" charset="0"/>
                <a:ea typeface="Calibri" panose="020F0502020204030204" pitchFamily="34" charset="0"/>
                <a:cs typeface="Times New Roman" panose="02020603050405020304" pitchFamily="18" charset="0"/>
              </a:rPr>
              <a:t>CONCURSO DE MURALES ALIANZA CON LA ESCUELA MARCO AURELIO SOTO, con este concurso  pretendemos que los niños, conozcan del medio ambiente de una manera “aprendiendo –haciendo) lo mismo que el aprovechamiento de material de reciclaje en el cual despiertan su creatividad, por tal razón se han creado alianzas con la Escuela, para contar con el apoyo de maestros, padres de familia y alumnos. Consistió en una premiación a los tres primeros lugares, los cuales fueron entregados en efectivo, los ganadores son por secciones y el efectivo sería utilizado para comprar materiales educativos para sus aulas.</a:t>
            </a:r>
            <a:endParaRPr lang="es-HN"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C:\Users\Lourdes\Desktop\evemtos comite de educacion\IMG-20180601-WA00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688" y="4932040"/>
            <a:ext cx="2122170" cy="10572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Imagen 6" descr="C:\Users\Lourdes\Desktop\evemtos comite de educacion\IMG-20180601-WA007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2976" y="4932040"/>
            <a:ext cx="2072005" cy="10953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Users\Lourdes\Desktop\evemtos comite de educacion\IMG-20180601-WA007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688" y="6444208"/>
            <a:ext cx="2119630" cy="1257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Imagen 8" descr="C:\Users\Lourdes\Desktop\evemtos comite de educacion\IMG-20180601-WA007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7239" y="6372770"/>
            <a:ext cx="1943100" cy="1400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16147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6"/>
          <p:cNvSpPr>
            <a:spLocks noGrp="1"/>
          </p:cNvSpPr>
          <p:nvPr>
            <p:ph sz="half" idx="1"/>
          </p:nvPr>
        </p:nvSpPr>
        <p:spPr>
          <a:xfrm>
            <a:off x="188640" y="1619672"/>
            <a:ext cx="6300788" cy="6984776"/>
          </a:xfrm>
          <a:noFill/>
          <a:ln>
            <a:noFill/>
          </a:ln>
        </p:spPr>
        <p:txBody>
          <a:bodyPr vert="horz" wrap="square" lIns="91440" tIns="45720" rIns="91440" bIns="45720" anchor="t"/>
          <a:lstStyle/>
          <a:p>
            <a:pPr marL="228600" indent="-228600" algn="just" defTabSz="342900">
              <a:buClr>
                <a:schemeClr val="accent1"/>
              </a:buClr>
              <a:buSzPct val="80000"/>
              <a:buFont typeface="Wingdings 2" panose="05020102010507070707" pitchFamily="18" charset="2"/>
              <a:buNone/>
            </a:pPr>
            <a:r>
              <a:rPr lang="es-HN" altLang="es-ES" sz="1400" b="1" kern="1200" dirty="0">
                <a:latin typeface="+mn-lt"/>
                <a:ea typeface="Aharoni" panose="02010803020104030203" pitchFamily="2" charset="-79"/>
                <a:cs typeface="+mn-cs"/>
              </a:rPr>
              <a:t>a</a:t>
            </a:r>
            <a:r>
              <a:rPr lang="es-HN" altLang="es-ES" sz="1400" b="1" kern="1200" dirty="0">
                <a:latin typeface="+mn-lt"/>
                <a:ea typeface="+mn-ea"/>
                <a:cs typeface="Arial" panose="020B0604020202020204" pitchFamily="34" charset="0"/>
              </a:rPr>
              <a:t>.) </a:t>
            </a:r>
            <a:r>
              <a:rPr lang="es-HN" altLang="es-ES" sz="1400" kern="1200" dirty="0">
                <a:latin typeface="+mn-lt"/>
                <a:ea typeface="+mn-ea"/>
                <a:cs typeface="Arial" panose="020B0604020202020204" pitchFamily="34" charset="0"/>
              </a:rPr>
              <a:t>Se incrementó el  equipo de oficina (Computadoras, archivos, escritorios y </a:t>
            </a:r>
            <a:r>
              <a:rPr lang="es-HN" altLang="es-ES" sz="1400" dirty="0">
                <a:cs typeface="Arial" panose="020B0604020202020204" pitchFamily="34" charset="0"/>
              </a:rPr>
              <a:t>cámaras de seguridad</a:t>
            </a:r>
            <a:r>
              <a:rPr lang="es-HN" altLang="es-ES" sz="1400" kern="1200" dirty="0">
                <a:latin typeface="+mn-lt"/>
                <a:ea typeface="+mn-ea"/>
                <a:cs typeface="Arial" panose="020B0604020202020204" pitchFamily="34" charset="0"/>
              </a:rPr>
              <a:t>).</a:t>
            </a:r>
          </a:p>
          <a:p>
            <a:pPr marL="228600" indent="-228600" algn="just" defTabSz="342900">
              <a:buClr>
                <a:schemeClr val="accent1"/>
              </a:buClr>
              <a:buSzPct val="80000"/>
              <a:buFont typeface="Wingdings 2" panose="05020102010507070707" pitchFamily="18" charset="2"/>
              <a:buNone/>
            </a:pPr>
            <a:r>
              <a:rPr lang="es-HN" altLang="es-ES" sz="1400" b="1" kern="1200" dirty="0">
                <a:latin typeface="+mn-lt"/>
                <a:ea typeface="+mn-ea"/>
                <a:cs typeface="Arial" panose="020B0604020202020204" pitchFamily="34" charset="0"/>
              </a:rPr>
              <a:t>b.) </a:t>
            </a:r>
            <a:r>
              <a:rPr lang="es-HN" altLang="es-ES" sz="1400" kern="1200" dirty="0">
                <a:latin typeface="+mn-lt"/>
                <a:ea typeface="+mn-ea"/>
                <a:cs typeface="Arial" panose="020B0604020202020204" pitchFamily="34" charset="0"/>
              </a:rPr>
              <a:t>Se realizaron visitas, Ventas y promociones para lograr incrementar las captaciones y la  membrecía en las 5 Ventanillas y la Oficina principal en Márcala.</a:t>
            </a:r>
          </a:p>
          <a:p>
            <a:pPr marL="228600" indent="-228600" algn="just" defTabSz="342900">
              <a:buClr>
                <a:schemeClr val="accent1"/>
              </a:buClr>
              <a:buSzPct val="80000"/>
              <a:buFont typeface="Wingdings 2" panose="05020102010507070707" pitchFamily="18" charset="2"/>
              <a:buNone/>
            </a:pPr>
            <a:r>
              <a:rPr lang="es-HN" altLang="es-ES" sz="1400" b="1" kern="1200" dirty="0">
                <a:latin typeface="+mn-lt"/>
                <a:ea typeface="+mn-ea"/>
                <a:cs typeface="Arial" panose="020B0604020202020204" pitchFamily="34" charset="0"/>
              </a:rPr>
              <a:t>c.) </a:t>
            </a:r>
            <a:r>
              <a:rPr lang="es-HN" altLang="es-ES" sz="1400" kern="1200" dirty="0">
                <a:latin typeface="+mn-lt"/>
                <a:ea typeface="+mn-ea"/>
                <a:cs typeface="Arial" panose="020B0604020202020204" pitchFamily="34" charset="0"/>
              </a:rPr>
              <a:t>Se </a:t>
            </a:r>
            <a:r>
              <a:rPr lang="es-HN" altLang="es-ES" sz="1400" dirty="0">
                <a:cs typeface="Arial" panose="020B0604020202020204" pitchFamily="34" charset="0"/>
              </a:rPr>
              <a:t>le brinda seguimiento a los </a:t>
            </a:r>
            <a:r>
              <a:rPr lang="es-HN" altLang="es-ES" sz="1400" kern="1200" dirty="0">
                <a:latin typeface="+mn-lt"/>
                <a:ea typeface="+mn-ea"/>
                <a:cs typeface="Arial" panose="020B0604020202020204" pitchFamily="34" charset="0"/>
              </a:rPr>
              <a:t>Comités de Riesgo, comité de cumplimiento, comité de Juventud, Género, se reestructuro el Comité de Educación y se constituyo el comité     de inversiones.</a:t>
            </a:r>
          </a:p>
          <a:p>
            <a:pPr marL="228600" indent="-228600" algn="just" defTabSz="342900">
              <a:buClr>
                <a:schemeClr val="accent1"/>
              </a:buClr>
              <a:buSzPct val="80000"/>
              <a:buFont typeface="Wingdings 2" panose="05020102010507070707" pitchFamily="18" charset="2"/>
              <a:buNone/>
            </a:pPr>
            <a:r>
              <a:rPr lang="es-HN" altLang="es-ES" sz="1400" dirty="0">
                <a:cs typeface="Arial" panose="020B0604020202020204" pitchFamily="34" charset="0"/>
              </a:rPr>
              <a:t>d</a:t>
            </a:r>
            <a:r>
              <a:rPr lang="es-HN" altLang="es-ES" sz="1400" kern="1200" dirty="0">
                <a:latin typeface="+mn-lt"/>
                <a:ea typeface="+mn-ea"/>
                <a:cs typeface="Arial" panose="020B0604020202020204" pitchFamily="34" charset="0"/>
              </a:rPr>
              <a:t>.- Se elaboró el Estudio de Mercado en los cinco Municipios donde están las 5 Ventanillas y en la oficina Principal, </a:t>
            </a:r>
          </a:p>
          <a:p>
            <a:pPr marL="228600" indent="-228600" algn="just" defTabSz="342900">
              <a:buClr>
                <a:schemeClr val="accent1"/>
              </a:buClr>
              <a:buSzPct val="80000"/>
              <a:buFont typeface="Wingdings 2" panose="05020102010507070707" pitchFamily="18" charset="2"/>
              <a:buNone/>
            </a:pPr>
            <a:r>
              <a:rPr lang="es-ES" altLang="es-ES" sz="1400" kern="1200" dirty="0">
                <a:latin typeface="+mn-lt"/>
                <a:ea typeface="+mn-ea"/>
                <a:cs typeface="Arial" panose="020B0604020202020204" pitchFamily="34" charset="0"/>
              </a:rPr>
              <a:t> </a:t>
            </a:r>
            <a:r>
              <a:rPr lang="es-HN" altLang="es-ES" sz="1400" b="1" dirty="0">
                <a:cs typeface="Arial" panose="020B0604020202020204" pitchFamily="34" charset="0"/>
              </a:rPr>
              <a:t>e</a:t>
            </a:r>
            <a:r>
              <a:rPr lang="es-HN" altLang="es-ES" sz="1400" b="1" kern="1200" dirty="0">
                <a:latin typeface="+mn-lt"/>
                <a:ea typeface="+mn-ea"/>
                <a:cs typeface="Arial" panose="020B0604020202020204" pitchFamily="34" charset="0"/>
              </a:rPr>
              <a:t>.) Se logró gestionar con  la Federación de Cooperativas de Ahorro y Crédito de Honduras, FACACH la Auditoria Tercerizada.</a:t>
            </a:r>
            <a:endParaRPr lang="es-ES" altLang="es-ES" sz="1400" kern="1200" dirty="0">
              <a:latin typeface="+mn-lt"/>
              <a:ea typeface="+mn-ea"/>
              <a:cs typeface="Arial" panose="020B0604020202020204" pitchFamily="34" charset="0"/>
            </a:endParaRPr>
          </a:p>
          <a:p>
            <a:pPr marL="228600" indent="-228600" algn="just" defTabSz="342900">
              <a:buClr>
                <a:schemeClr val="accent1"/>
              </a:buClr>
              <a:buSzPct val="80000"/>
              <a:buFont typeface="Wingdings 2" panose="05020102010507070707" pitchFamily="18" charset="2"/>
              <a:buNone/>
            </a:pPr>
            <a:r>
              <a:rPr lang="es-ES" altLang="es-ES" sz="1400" kern="1200" dirty="0">
                <a:latin typeface="+mn-lt"/>
                <a:ea typeface="+mn-ea"/>
                <a:cs typeface="Arial" panose="020B0604020202020204" pitchFamily="34" charset="0"/>
              </a:rPr>
              <a:t> </a:t>
            </a:r>
            <a:r>
              <a:rPr lang="es-HN" altLang="es-ES" sz="1400" b="1" kern="1200" dirty="0">
                <a:latin typeface="+mn-lt"/>
                <a:ea typeface="+mn-ea"/>
                <a:cs typeface="Arial" panose="020B0604020202020204" pitchFamily="34" charset="0"/>
              </a:rPr>
              <a:t>h.) </a:t>
            </a:r>
            <a:r>
              <a:rPr lang="es-HN" altLang="es-ES" sz="1400" kern="1200" dirty="0">
                <a:latin typeface="+mn-lt"/>
                <a:ea typeface="+mn-ea"/>
                <a:cs typeface="Arial" panose="020B0604020202020204" pitchFamily="34" charset="0"/>
              </a:rPr>
              <a:t>Actualización de algunos Reglamentos de la cooperativa (Reglamento de Crédito, el de Caja Chica, Fondo de Cambio).</a:t>
            </a:r>
          </a:p>
          <a:p>
            <a:pPr marL="228600" indent="-228600" algn="just" defTabSz="342900">
              <a:buClr>
                <a:schemeClr val="accent1"/>
              </a:buClr>
              <a:buSzPct val="80000"/>
              <a:buFont typeface="Wingdings 2" panose="05020102010507070707" pitchFamily="18" charset="2"/>
              <a:buNone/>
            </a:pPr>
            <a:r>
              <a:rPr lang="es-HN" altLang="es-ES" sz="1400" kern="1200" dirty="0">
                <a:latin typeface="+mn-lt"/>
                <a:ea typeface="+mn-ea"/>
                <a:cs typeface="Arial" panose="020B0604020202020204" pitchFamily="34" charset="0"/>
              </a:rPr>
              <a:t>i.)  Se logró un acuerdo con la Universidad Nacional Autónoma de Honduras que nos facilite alumnos a realizar su práctica profesional previo a la obtención de su titulo.  </a:t>
            </a:r>
          </a:p>
          <a:p>
            <a:pPr marL="228600" indent="-228600" algn="just" defTabSz="342900">
              <a:buClr>
                <a:schemeClr val="accent1"/>
              </a:buClr>
              <a:buSzPct val="80000"/>
              <a:buFont typeface="Wingdings 2" panose="05020102010507070707" pitchFamily="18" charset="2"/>
              <a:buNone/>
            </a:pPr>
            <a:r>
              <a:rPr lang="es-HN" altLang="es-ES" sz="1400" kern="1200" dirty="0">
                <a:latin typeface="+mn-lt"/>
                <a:ea typeface="+mn-ea"/>
                <a:cs typeface="Arial" panose="020B0604020202020204" pitchFamily="34" charset="0"/>
              </a:rPr>
              <a:t>j.) Ampliación del edificio principal</a:t>
            </a:r>
          </a:p>
          <a:p>
            <a:pPr marL="228600" indent="-228600" algn="just" defTabSz="342900">
              <a:buClr>
                <a:schemeClr val="accent1"/>
              </a:buClr>
              <a:buSzPct val="80000"/>
              <a:buFont typeface="Wingdings 2" panose="05020102010507070707" pitchFamily="18" charset="2"/>
              <a:buNone/>
            </a:pPr>
            <a:r>
              <a:rPr lang="es-HN" altLang="es-ES" sz="1400" b="1" kern="1200" dirty="0">
                <a:latin typeface="+mn-lt"/>
                <a:ea typeface="+mn-ea"/>
                <a:cs typeface="Arial" panose="020B0604020202020204" pitchFamily="34" charset="0"/>
              </a:rPr>
              <a:t>k.) </a:t>
            </a:r>
            <a:r>
              <a:rPr lang="es-HN" altLang="es-ES" sz="1400" kern="1200" dirty="0">
                <a:latin typeface="+mn-lt"/>
                <a:ea typeface="+mn-ea"/>
                <a:cs typeface="Arial" panose="020B0604020202020204" pitchFamily="34" charset="0"/>
              </a:rPr>
              <a:t>Continuación del Convenio PENUD-SAG-COOMUPL. Los recursos le quedarán a  la Cooperativa como capital semilla  para seguir apoyando a los jóvenes.- Actualmente se van ha aprobar más fondos para atender proyecto Micro empresariales  de Turismo.  </a:t>
            </a:r>
          </a:p>
          <a:p>
            <a:pPr marL="228600" indent="-228600" algn="just" defTabSz="342900">
              <a:buClr>
                <a:schemeClr val="accent1"/>
              </a:buClr>
              <a:buSzPct val="80000"/>
              <a:buFont typeface="Wingdings 2" panose="05020102010507070707" pitchFamily="18" charset="2"/>
              <a:buNone/>
            </a:pPr>
            <a:r>
              <a:rPr lang="es-ES" altLang="es-ES" sz="1400" kern="1200" dirty="0">
                <a:latin typeface="+mn-lt"/>
                <a:ea typeface="+mn-ea"/>
                <a:cs typeface="Arial" panose="020B0604020202020204" pitchFamily="34" charset="0"/>
              </a:rPr>
              <a:t>  </a:t>
            </a:r>
            <a:r>
              <a:rPr lang="es-ES" altLang="es-ES" sz="1400" b="1" kern="1200" dirty="0">
                <a:latin typeface="+mn-lt"/>
                <a:ea typeface="+mn-ea"/>
                <a:cs typeface="Arial" panose="020B0604020202020204" pitchFamily="34" charset="0"/>
              </a:rPr>
              <a:t>l.)</a:t>
            </a:r>
            <a:r>
              <a:rPr lang="es-HN" altLang="es-ES" sz="1400" kern="1200" dirty="0">
                <a:latin typeface="+mn-lt"/>
                <a:ea typeface="+mn-ea"/>
                <a:cs typeface="Arial" panose="020B0604020202020204" pitchFamily="34" charset="0"/>
              </a:rPr>
              <a:t>.Se logró incrementar los Activos de la Cooperativa a L. 95,725,327.10  al  igual que la Cartera de Préstamos L. </a:t>
            </a:r>
            <a:r>
              <a:rPr lang="es-HN" altLang="es-ES" sz="1400" dirty="0">
                <a:cs typeface="Arial" panose="020B0604020202020204" pitchFamily="34" charset="0"/>
              </a:rPr>
              <a:t>77</a:t>
            </a:r>
            <a:r>
              <a:rPr lang="es-HN" altLang="es-ES" sz="1400" kern="1200" dirty="0">
                <a:latin typeface="+mn-lt"/>
                <a:ea typeface="+mn-ea"/>
                <a:cs typeface="Arial" panose="020B0604020202020204" pitchFamily="34" charset="0"/>
              </a:rPr>
              <a:t>,489,625.83 </a:t>
            </a:r>
            <a:endParaRPr lang="es-ES" altLang="es-ES" sz="1400" kern="1200" dirty="0">
              <a:latin typeface="+mn-lt"/>
              <a:ea typeface="+mn-ea"/>
              <a:cs typeface="Arial" panose="020B0604020202020204" pitchFamily="34" charset="0"/>
            </a:endParaRPr>
          </a:p>
          <a:p>
            <a:pPr marL="228600" indent="-228600" algn="just" defTabSz="342900">
              <a:buClr>
                <a:schemeClr val="accent1"/>
              </a:buClr>
              <a:buSzPct val="80000"/>
              <a:buFont typeface="Wingdings 2" panose="05020102010507070707" pitchFamily="18" charset="2"/>
              <a:buNone/>
            </a:pPr>
            <a:r>
              <a:rPr lang="es-ES" altLang="es-ES" sz="1400" b="1" kern="1200" dirty="0">
                <a:latin typeface="+mn-lt"/>
                <a:ea typeface="+mn-ea"/>
                <a:cs typeface="Arial" panose="020B0604020202020204" pitchFamily="34" charset="0"/>
              </a:rPr>
              <a:t>   ll.) </a:t>
            </a:r>
            <a:r>
              <a:rPr lang="es-ES" altLang="es-ES" sz="1400" kern="1200" dirty="0">
                <a:latin typeface="+mn-lt"/>
                <a:ea typeface="+mn-ea"/>
                <a:cs typeface="Arial" panose="020B0604020202020204" pitchFamily="34" charset="0"/>
              </a:rPr>
              <a:t>Se incrementó el número de empleados en el 2018 a 36 </a:t>
            </a:r>
          </a:p>
          <a:p>
            <a:pPr marL="228600" indent="-228600" algn="just" defTabSz="342900">
              <a:buSzPct val="80000"/>
            </a:pPr>
            <a:endParaRPr lang="es-ES" altLang="es-ES" sz="1400" kern="1200" dirty="0">
              <a:solidFill>
                <a:srgbClr val="080808"/>
              </a:solidFill>
              <a:latin typeface="Comic Sans MS" panose="030F0702030302020204" pitchFamily="66" charset="0"/>
              <a:ea typeface="+mn-ea"/>
              <a:cs typeface="+mn-cs"/>
            </a:endParaRPr>
          </a:p>
        </p:txBody>
      </p:sp>
      <p:sp>
        <p:nvSpPr>
          <p:cNvPr id="6" name="Text Box 131"/>
          <p:cNvSpPr txBox="1">
            <a:spLocks noChangeArrowheads="1"/>
          </p:cNvSpPr>
          <p:nvPr/>
        </p:nvSpPr>
        <p:spPr bwMode="auto">
          <a:xfrm>
            <a:off x="620688" y="467544"/>
            <a:ext cx="5041900" cy="708025"/>
          </a:xfrm>
          <a:prstGeom prst="rect">
            <a:avLst/>
          </a:prstGeom>
          <a:noFill/>
          <a:ln w="9525">
            <a:noFill/>
            <a:miter lim="800000"/>
            <a:headEnd type="none" w="sm" len="sm"/>
            <a:tailEnd type="none" w="sm" len="sm"/>
          </a:ln>
        </p:spPr>
        <p:txBody>
          <a:bodyPr lIns="91428" tIns="45714" rIns="91428" bIns="45714">
            <a:spAutoFit/>
          </a:bodyPr>
          <a:lstStyle/>
          <a:p>
            <a:pPr marR="0" algn="ctr" defTabSz="914400">
              <a:spcBef>
                <a:spcPct val="50000"/>
              </a:spcBef>
              <a:buClrTx/>
              <a:buSzTx/>
              <a:buFontTx/>
              <a:buNone/>
              <a:defRPr/>
            </a:pPr>
            <a:r>
              <a:rPr kumimoji="0" lang="es-ES" sz="1600" kern="1200" cap="none" spc="0" normalizeH="0" baseline="0" noProof="0" dirty="0">
                <a:solidFill>
                  <a:srgbClr val="008000"/>
                </a:solidFill>
                <a:latin typeface="Comic Sans MS" panose="030F0702030302020204" pitchFamily="66" charset="0"/>
                <a:ea typeface="+mn-ea"/>
                <a:cs typeface="+mn-cs"/>
              </a:rPr>
              <a:t>LOGROS</a:t>
            </a:r>
            <a:r>
              <a:rPr kumimoji="0" lang="es-ES" sz="1600" kern="1200" cap="none" spc="0" normalizeH="0" baseline="0" noProof="0" dirty="0">
                <a:solidFill>
                  <a:srgbClr val="008000"/>
                </a:solidFill>
                <a:effectLst>
                  <a:outerShdw blurRad="38100" dist="38100" dir="2700000" algn="tl">
                    <a:srgbClr val="000000">
                      <a:alpha val="43137"/>
                    </a:srgbClr>
                  </a:outerShdw>
                </a:effectLst>
                <a:latin typeface="Comic Sans MS" panose="030F0702030302020204" pitchFamily="66" charset="0"/>
                <a:ea typeface="+mn-ea"/>
                <a:cs typeface="+mn-cs"/>
              </a:rPr>
              <a:t> </a:t>
            </a:r>
            <a:r>
              <a:rPr kumimoji="0" lang="es-ES" sz="1600" kern="1200" cap="none" spc="0" normalizeH="0" baseline="0" noProof="0" dirty="0">
                <a:solidFill>
                  <a:srgbClr val="008000"/>
                </a:solidFill>
                <a:latin typeface="Comic Sans MS" panose="030F0702030302020204" pitchFamily="66" charset="0"/>
                <a:ea typeface="+mn-ea"/>
                <a:cs typeface="+mn-cs"/>
              </a:rPr>
              <a:t>DE LA COOMUPL.</a:t>
            </a:r>
          </a:p>
          <a:p>
            <a:pPr marR="0" algn="ctr" defTabSz="914400">
              <a:spcBef>
                <a:spcPct val="50000"/>
              </a:spcBef>
              <a:buClrTx/>
              <a:buSzTx/>
              <a:buFontTx/>
              <a:buNone/>
              <a:defRPr/>
            </a:pPr>
            <a:r>
              <a:rPr kumimoji="0" lang="es-ES" sz="1600" kern="1200" cap="none" spc="0" normalizeH="0" baseline="0" noProof="0" dirty="0">
                <a:solidFill>
                  <a:srgbClr val="008000"/>
                </a:solidFill>
                <a:latin typeface="Comic Sans MS" panose="030F0702030302020204" pitchFamily="66" charset="0"/>
                <a:ea typeface="+mn-ea"/>
                <a:cs typeface="+mn-cs"/>
              </a:rPr>
              <a:t>FORTALECIMIENTO INSTITUCIONAL</a:t>
            </a:r>
          </a:p>
        </p:txBody>
      </p:sp>
    </p:spTree>
    <p:extLst>
      <p:ext uri="{BB962C8B-B14F-4D97-AF65-F5344CB8AC3E}">
        <p14:creationId xmlns:p14="http://schemas.microsoft.com/office/powerpoint/2010/main" val="734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p:nvPr>
        </p:nvPicPr>
        <p:blipFill>
          <a:blip r:embed="rId3" cstate="print"/>
          <a:stretch>
            <a:fillRect/>
          </a:stretch>
        </p:blipFill>
        <p:spPr>
          <a:xfrm>
            <a:off x="385875" y="2696658"/>
            <a:ext cx="6172200" cy="3471862"/>
          </a:xfrm>
          <a:prstGeom prst="rect">
            <a:avLst/>
          </a:prstGeom>
          <a:ln>
            <a:noFill/>
          </a:ln>
          <a:effectLst>
            <a:softEdge rad="112500"/>
          </a:effectLst>
        </p:spPr>
      </p:pic>
      <p:pic>
        <p:nvPicPr>
          <p:cNvPr id="16387" name="8 Imagen" descr="E:\Logo Oscuro.png"/>
          <p:cNvPicPr>
            <a:picLocks noChangeAspect="1"/>
          </p:cNvPicPr>
          <p:nvPr/>
        </p:nvPicPr>
        <p:blipFill>
          <a:blip r:embed="rId4"/>
          <a:stretch>
            <a:fillRect/>
          </a:stretch>
        </p:blipFill>
        <p:spPr>
          <a:xfrm>
            <a:off x="4927600" y="187325"/>
            <a:ext cx="1930400" cy="1735138"/>
          </a:xfrm>
          <a:prstGeom prst="rect">
            <a:avLst/>
          </a:prstGeom>
          <a:noFill/>
          <a:ln w="9525">
            <a:noFill/>
          </a:ln>
        </p:spPr>
      </p:pic>
      <p:sp>
        <p:nvSpPr>
          <p:cNvPr id="16388" name="Rectángulo 4"/>
          <p:cNvSpPr/>
          <p:nvPr/>
        </p:nvSpPr>
        <p:spPr>
          <a:xfrm>
            <a:off x="409575" y="692150"/>
            <a:ext cx="4522788" cy="1077913"/>
          </a:xfrm>
          <a:prstGeom prst="rect">
            <a:avLst/>
          </a:prstGeom>
          <a:noFill/>
          <a:ln w="9525">
            <a:noFill/>
          </a:ln>
        </p:spPr>
        <p:txBody>
          <a:bodyPr>
            <a:spAutoFit/>
          </a:bodyPr>
          <a:lstStyle/>
          <a:p>
            <a:pPr algn="ctr" eaLnBrk="1" hangingPunct="1"/>
            <a:r>
              <a:rPr lang="es-ES_tradnl" altLang="x-none" sz="3200" dirty="0">
                <a:latin typeface="Microsoft Yi Baiti" panose="03000500000000000000" pitchFamily="66" charset="0"/>
                <a:ea typeface="Microsoft Yi Baiti" panose="03000500000000000000" pitchFamily="66" charset="0"/>
              </a:rPr>
              <a:t>Cooperativa Mixta </a:t>
            </a:r>
          </a:p>
          <a:p>
            <a:pPr algn="ctr" eaLnBrk="1" hangingPunct="1"/>
            <a:r>
              <a:rPr lang="es-ES_tradnl" altLang="x-none" sz="3200" dirty="0">
                <a:latin typeface="Microsoft Yi Baiti" panose="03000500000000000000" pitchFamily="66" charset="0"/>
                <a:ea typeface="Microsoft Yi Baiti" panose="03000500000000000000" pitchFamily="66" charset="0"/>
              </a:rPr>
              <a:t>Unidas Para Progresar Ltda.</a:t>
            </a:r>
            <a:endParaRPr sz="3200" dirty="0">
              <a:latin typeface="Microsoft Yi Baiti" panose="03000500000000000000" pitchFamily="66" charset="0"/>
              <a:ea typeface="Microsoft Yi Baiti" panose="03000500000000000000" pitchFamily="66" charset="0"/>
            </a:endParaRPr>
          </a:p>
        </p:txBody>
      </p:sp>
      <p:sp>
        <p:nvSpPr>
          <p:cNvPr id="16389" name="CuadroTexto 3"/>
          <p:cNvSpPr txBox="1"/>
          <p:nvPr/>
        </p:nvSpPr>
        <p:spPr>
          <a:xfrm>
            <a:off x="1309756" y="1979900"/>
            <a:ext cx="4522787" cy="646331"/>
          </a:xfrm>
          <a:prstGeom prst="rect">
            <a:avLst/>
          </a:prstGeom>
          <a:noFill/>
          <a:ln w="9525">
            <a:noFill/>
          </a:ln>
        </p:spPr>
        <p:txBody>
          <a:bodyPr>
            <a:spAutoFit/>
          </a:bodyPr>
          <a:lstStyle/>
          <a:p>
            <a:r>
              <a:rPr lang="es-HN" altLang="es-ES" sz="3600" dirty="0">
                <a:latin typeface="MingLiU_HKSCS-ExtB" panose="02020500000000000000" pitchFamily="18" charset="-120"/>
                <a:ea typeface="MingLiU_HKSCS-ExtB" panose="02020500000000000000" pitchFamily="18" charset="-120"/>
              </a:rPr>
              <a:t>OFICINA PRINCIPAL</a:t>
            </a:r>
          </a:p>
        </p:txBody>
      </p:sp>
      <p:pic>
        <p:nvPicPr>
          <p:cNvPr id="16390" name="Imagen 7" descr="C:\Users\Lourdes\Documents\Ormiga - copia.png"/>
          <p:cNvPicPr>
            <a:picLocks noChangeAspect="1"/>
          </p:cNvPicPr>
          <p:nvPr/>
        </p:nvPicPr>
        <p:blipFill>
          <a:blip r:embed="rId5"/>
          <a:stretch>
            <a:fillRect/>
          </a:stretch>
        </p:blipFill>
        <p:spPr>
          <a:xfrm>
            <a:off x="4927600" y="6872288"/>
            <a:ext cx="1104900" cy="2171700"/>
          </a:xfrm>
          <a:prstGeom prst="rect">
            <a:avLst/>
          </a:prstGeom>
          <a:noFill/>
          <a:ln w="9525">
            <a:noFill/>
          </a:ln>
        </p:spPr>
      </p:pic>
      <p:sp>
        <p:nvSpPr>
          <p:cNvPr id="16391" name="CuadroTexto 5"/>
          <p:cNvSpPr txBox="1"/>
          <p:nvPr/>
        </p:nvSpPr>
        <p:spPr>
          <a:xfrm>
            <a:off x="636588" y="7793038"/>
            <a:ext cx="4311650" cy="831850"/>
          </a:xfrm>
          <a:prstGeom prst="rect">
            <a:avLst/>
          </a:prstGeom>
          <a:noFill/>
          <a:ln w="9525">
            <a:noFill/>
          </a:ln>
        </p:spPr>
        <p:txBody>
          <a:bodyPr>
            <a:spAutoFit/>
          </a:bodyPr>
          <a:lstStyle/>
          <a:p>
            <a:pPr algn="ctr"/>
            <a:r>
              <a:rPr lang="es-HN" altLang="es-ES" sz="2400" dirty="0">
                <a:latin typeface="Monotype Corsiva" pitchFamily="66" charset="0"/>
              </a:rPr>
              <a:t>EL QUE AHORRA SIEMPRE TIENE</a:t>
            </a:r>
            <a:endParaRPr lang="es-ES" altLang="es-ES" sz="2400" dirty="0">
              <a:latin typeface="Monotype Corsiva" pitchFamily="66" charset="0"/>
            </a:endParaRPr>
          </a:p>
        </p:txBody>
      </p:sp>
    </p:spTree>
  </p:cSld>
  <p:clrMapOvr>
    <a:masterClrMapping/>
  </p:clrMapOvr>
  <p:transition>
    <p:checker/>
    <p:sndAc>
      <p:stSnd loop="1">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contenido"/>
          <p:cNvSpPr>
            <a:spLocks noGrp="1"/>
          </p:cNvSpPr>
          <p:nvPr>
            <p:ph idx="1"/>
          </p:nvPr>
        </p:nvSpPr>
        <p:spPr>
          <a:xfrm>
            <a:off x="332656" y="323528"/>
            <a:ext cx="5643563" cy="9144000"/>
          </a:xfrm>
        </p:spPr>
        <p:txBody>
          <a:bodyPr lIns="91440" tIns="45720" rIns="91440" bIns="45720" rtlCol="0">
            <a:noAutofit/>
          </a:bodyPr>
          <a:lstStyle/>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endParaRPr kumimoji="0" 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m) </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Continuamos siendo socias del Banco de los Trabajadores, lo que hace que contemos con mayores inversiones.</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n.) </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Convenio de apoyo de la Denominación de Origen y la COOMUPL en lo referente a lo del   manejo y Tostado del café.</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ñ.) </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Alianza con la Universidad Evangélica Nuevo Milenio (UCENM) para que estudiantes de último año realicen en la cooperativa su práctica profesional previo a la obtención del título de Licenciados en Administración de Empresas.   </a:t>
            </a:r>
            <a:endParaRPr kumimoji="0" lang="es-E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o.)  </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Contamos con el sistema Automatizado Contable  Instalado  SICS , mismo que fueron actualizadas las librerías. </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p) </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Se logró Capacitar a las afiliadas y los afiliados  sobre diferentes temas y se capacitaron a menores sobre cooperativismo Básico. </a:t>
            </a:r>
          </a:p>
          <a:p>
            <a:pPr marL="0" marR="0" lvl="0" indent="0" algn="just" defTabSz="342900" rtl="0" eaLnBrk="1" fontAlgn="auto" latinLnBrk="0" hangingPunct="1">
              <a:lnSpc>
                <a:spcPct val="100000"/>
              </a:lnSpc>
              <a:spcBef>
                <a:spcPts val="750"/>
              </a:spcBef>
              <a:spcAft>
                <a:spcPts val="0"/>
              </a:spcAft>
              <a:buClr>
                <a:schemeClr val="accent1"/>
              </a:buClr>
              <a:buSzPct val="80000"/>
              <a:buNone/>
              <a:defRPr/>
            </a:pP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Se practicó la Auditoria al ejercicio del período 2018 por  CONAFI.</a:t>
            </a:r>
          </a:p>
          <a:p>
            <a:pPr marL="0" marR="0" lvl="0" indent="0" algn="just" defTabSz="342900" rtl="0" eaLnBrk="1" fontAlgn="auto" latinLnBrk="0" hangingPunct="1">
              <a:lnSpc>
                <a:spcPct val="100000"/>
              </a:lnSpc>
              <a:spcBef>
                <a:spcPts val="750"/>
              </a:spcBef>
              <a:spcAft>
                <a:spcPts val="0"/>
              </a:spcAft>
              <a:buClr>
                <a:schemeClr val="accent1"/>
              </a:buClr>
              <a:buSzPct val="80000"/>
              <a:buNone/>
              <a:defRPr/>
            </a:pPr>
            <a:r>
              <a:rPr lang="es-HN" sz="1400" b="1" dirty="0">
                <a:solidFill>
                  <a:schemeClr val="tx1"/>
                </a:solidFill>
                <a:cs typeface="Arial" panose="020B0604020202020204" pitchFamily="34" charset="0"/>
              </a:rPr>
              <a:t>q</a:t>
            </a:r>
            <a:r>
              <a:rPr kumimoji="0" lang="es-HN"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Se amplió el número de personal, a </a:t>
            </a:r>
            <a:r>
              <a:rPr lang="es-HN" sz="1400" dirty="0">
                <a:solidFill>
                  <a:schemeClr val="tx1"/>
                </a:solidFill>
                <a:cs typeface="Arial" panose="020B0604020202020204" pitchFamily="34" charset="0"/>
              </a:rPr>
              <a:t>32</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y se  contrataron 2 empleados temporales para brindarle mejor atención a nuestros afiliados en forma ágil, dinámica y oportuna .</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lang="es-HN" sz="1400" b="1" dirty="0">
                <a:solidFill>
                  <a:schemeClr val="tx1"/>
                </a:solidFill>
                <a:cs typeface="Arial" panose="020B0604020202020204" pitchFamily="34" charset="0"/>
              </a:rPr>
              <a:t>r</a:t>
            </a:r>
            <a:r>
              <a:rPr kumimoji="0" lang="es-HN"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Continuamos con la Alianza con UNIRED  para brindar el servicio de Remesas a nuestros afiliados, a través de todas las Ventanillas como en la oficina principal, en Marcala.</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HN"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Se logró Capacitar a las dos</a:t>
            </a:r>
            <a:r>
              <a:rPr kumimoji="0" lang="es-HN" sz="1400" b="0" i="0" u="none" strike="noStrike" kern="1200" cap="none" spc="0" normalizeH="0" noProof="0" dirty="0">
                <a:ln>
                  <a:noFill/>
                </a:ln>
                <a:solidFill>
                  <a:schemeClr val="tx1"/>
                </a:solidFill>
                <a:effectLst/>
                <a:uLnTx/>
                <a:uFillTx/>
                <a:latin typeface="+mn-lt"/>
                <a:ea typeface="+mn-ea"/>
                <a:cs typeface="Arial" panose="020B0604020202020204" pitchFamily="34" charset="0"/>
              </a:rPr>
              <a:t> </a:t>
            </a:r>
            <a:r>
              <a:rPr kumimoji="0" lang="es-HN" sz="1400" b="0" i="0" u="none" strike="noStrike" kern="1200" cap="none" spc="0" normalizeH="0" noProof="0" dirty="0" err="1">
                <a:ln>
                  <a:noFill/>
                </a:ln>
                <a:solidFill>
                  <a:schemeClr val="tx1"/>
                </a:solidFill>
                <a:effectLst/>
                <a:uLnTx/>
                <a:uFillTx/>
                <a:latin typeface="+mn-lt"/>
                <a:ea typeface="+mn-ea"/>
                <a:cs typeface="Arial" panose="020B0604020202020204" pitchFamily="34" charset="0"/>
              </a:rPr>
              <a:t>miembras</a:t>
            </a:r>
            <a:r>
              <a:rPr kumimoji="0" lang="es-HN" sz="1400" b="0" i="0" u="none" strike="noStrike" kern="1200" cap="none" spc="0" normalizeH="0" noProof="0" dirty="0">
                <a:ln>
                  <a:noFill/>
                </a:ln>
                <a:solidFill>
                  <a:schemeClr val="tx1"/>
                </a:solidFill>
                <a:effectLst/>
                <a:uLnTx/>
                <a:uFillTx/>
                <a:latin typeface="+mn-lt"/>
                <a:ea typeface="+mn-ea"/>
                <a:cs typeface="Arial" panose="020B0604020202020204" pitchFamily="34" charset="0"/>
              </a:rPr>
              <a:t> directivas (Una del Comité de Educación y la otra del Comité de Genero)</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lang="es-HN" sz="1400" b="1" dirty="0">
                <a:solidFill>
                  <a:schemeClr val="tx1"/>
                </a:solidFill>
                <a:cs typeface="Arial" panose="020B0604020202020204" pitchFamily="34" charset="0"/>
              </a:rPr>
              <a:t>t</a:t>
            </a:r>
            <a:r>
              <a:rPr kumimoji="0" lang="es-HN"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Se </a:t>
            </a:r>
            <a:r>
              <a:rPr lang="es-HN" sz="1400" dirty="0">
                <a:solidFill>
                  <a:schemeClr val="tx1"/>
                </a:solidFill>
                <a:cs typeface="Arial" panose="020B0604020202020204" pitchFamily="34" charset="0"/>
              </a:rPr>
              <a:t> logró</a:t>
            </a:r>
            <a:r>
              <a:rPr kumimoji="0" lang="es-HN" sz="1400" b="0" i="0" u="none" strike="noStrike" kern="1200" cap="none" spc="0" normalizeH="0" baseline="0" noProof="0" dirty="0" err="1">
                <a:ln>
                  <a:noFill/>
                </a:ln>
                <a:solidFill>
                  <a:schemeClr val="tx1"/>
                </a:solidFill>
                <a:effectLst/>
                <a:uLnTx/>
                <a:uFillTx/>
                <a:latin typeface="+mn-lt"/>
                <a:ea typeface="+mn-ea"/>
                <a:cs typeface="Arial" panose="020B0604020202020204" pitchFamily="34" charset="0"/>
              </a:rPr>
              <a:t>ó</a:t>
            </a:r>
            <a:r>
              <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s-E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darle seguimiento al Plan Estratégico </a:t>
            </a:r>
            <a:r>
              <a:rPr lang="es-ES" sz="1400" dirty="0">
                <a:solidFill>
                  <a:schemeClr val="tx1"/>
                </a:solidFill>
                <a:cs typeface="Arial" panose="020B0604020202020204" pitchFamily="34" charset="0"/>
              </a:rPr>
              <a:t>y al Plan Empresarial </a:t>
            </a:r>
            <a:r>
              <a:rPr kumimoji="0" lang="es-E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del 2,018. </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lang="es-ES" sz="1400" b="1" dirty="0">
                <a:solidFill>
                  <a:schemeClr val="tx1"/>
                </a:solidFill>
                <a:cs typeface="Arial" panose="020B0604020202020204" pitchFamily="34" charset="0"/>
              </a:rPr>
              <a:t>u</a:t>
            </a:r>
            <a:r>
              <a:rPr kumimoji="0" lang="es-E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s-E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Estamos siendo supervisadas por </a:t>
            </a:r>
            <a:r>
              <a:rPr lang="es-ES" sz="1400" dirty="0">
                <a:solidFill>
                  <a:schemeClr val="tx1"/>
                </a:solidFill>
                <a:cs typeface="Arial" panose="020B0604020202020204" pitchFamily="34" charset="0"/>
              </a:rPr>
              <a:t>el Consejo Nacional de Supervisión de Cooperativas, CONSUCOOP.</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kumimoji="0" lang="es-E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v) </a:t>
            </a:r>
            <a:r>
              <a:rPr kumimoji="0" lang="es-E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Se logró  Capacitar a buen numero del personal  y Miembros Directivos sobre lavado de Activos.</a:t>
            </a:r>
          </a:p>
          <a:p>
            <a:pPr marL="265430" marR="0" lvl="0" indent="-265430" algn="just" defTabSz="342900" rtl="0" eaLnBrk="1" fontAlgn="auto" latinLnBrk="0" hangingPunct="1">
              <a:lnSpc>
                <a:spcPct val="100000"/>
              </a:lnSpc>
              <a:spcBef>
                <a:spcPts val="750"/>
              </a:spcBef>
              <a:spcAft>
                <a:spcPts val="0"/>
              </a:spcAft>
              <a:buClr>
                <a:schemeClr val="accent1"/>
              </a:buClr>
              <a:buSzPct val="80000"/>
              <a:buFont typeface="Wingdings 2" panose="05020102010507070707" pitchFamily="18" charset="2"/>
              <a:buNone/>
              <a:defRPr/>
            </a:pPr>
            <a:r>
              <a:rPr lang="es-ES" sz="1400" b="1" noProof="0" dirty="0">
                <a:solidFill>
                  <a:schemeClr val="tx1"/>
                </a:solidFill>
                <a:cs typeface="Arial" panose="020B0604020202020204" pitchFamily="34" charset="0"/>
              </a:rPr>
              <a:t>w</a:t>
            </a:r>
            <a:r>
              <a:rPr kumimoji="0" lang="es-ES" sz="14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s-E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Continuación con la construcción  y mejoramiento del edificio de la oficina principal.</a:t>
            </a:r>
            <a:endParaRPr kumimoji="0" lang="es-HN"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47383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HN" dirty="0">
                <a:solidFill>
                  <a:srgbClr val="008000"/>
                </a:solidFill>
                <a:latin typeface="Arial Rounded MT Bold" panose="020F0704030504030204" pitchFamily="34" charset="0"/>
              </a:rPr>
              <a:t>CAPACITACIONES A LOS EMPLEADOS</a:t>
            </a:r>
            <a:r>
              <a:rPr lang="es-HN" dirty="0">
                <a:solidFill>
                  <a:srgbClr val="008000"/>
                </a:solidFill>
              </a:rPr>
              <a:t>.</a:t>
            </a:r>
          </a:p>
        </p:txBody>
      </p:sp>
      <p:sp>
        <p:nvSpPr>
          <p:cNvPr id="4" name="Marcador de contenido 3"/>
          <p:cNvSpPr>
            <a:spLocks noGrp="1"/>
          </p:cNvSpPr>
          <p:nvPr>
            <p:ph sz="half" idx="2"/>
          </p:nvPr>
        </p:nvSpPr>
        <p:spPr>
          <a:xfrm>
            <a:off x="548680" y="2267744"/>
            <a:ext cx="4760786" cy="5174364"/>
          </a:xfrm>
        </p:spPr>
        <p:txBody>
          <a:bodyPr/>
          <a:lstStyle/>
          <a:p>
            <a:pPr marL="0" indent="0">
              <a:buNone/>
            </a:pPr>
            <a:r>
              <a:rPr lang="es-HN" dirty="0"/>
              <a:t>1.- Capacitación sobre normativas emitidas por el CONSUCOOP.</a:t>
            </a:r>
          </a:p>
          <a:p>
            <a:r>
              <a:rPr lang="es-HN" dirty="0"/>
              <a:t>Normativa de Créditos.</a:t>
            </a:r>
          </a:p>
          <a:p>
            <a:r>
              <a:rPr lang="es-HN" dirty="0"/>
              <a:t>Normativa de atención a Reclamos.</a:t>
            </a:r>
          </a:p>
          <a:p>
            <a:r>
              <a:rPr lang="es-HN" dirty="0"/>
              <a:t>Normativa de Activos Eventuales.</a:t>
            </a:r>
          </a:p>
          <a:p>
            <a:r>
              <a:rPr lang="es-HN" dirty="0"/>
              <a:t>Normativa de Liquidez.</a:t>
            </a:r>
          </a:p>
          <a:p>
            <a:pPr marL="0" indent="0">
              <a:buNone/>
            </a:pPr>
            <a:r>
              <a:rPr lang="es-HN" dirty="0"/>
              <a:t> 2.-Actualizacion Tributaria.</a:t>
            </a:r>
          </a:p>
          <a:p>
            <a:pPr marL="0" indent="0">
              <a:buNone/>
            </a:pPr>
            <a:r>
              <a:rPr lang="es-HN" dirty="0"/>
              <a:t>3.- Pago de Remesas Western Union.</a:t>
            </a:r>
          </a:p>
          <a:p>
            <a:pPr marL="0" indent="0">
              <a:buNone/>
            </a:pPr>
            <a:r>
              <a:rPr lang="es-HN" dirty="0"/>
              <a:t>4.-Contabilidad.</a:t>
            </a:r>
          </a:p>
          <a:p>
            <a:pPr marL="0" indent="0">
              <a:buNone/>
            </a:pPr>
            <a:r>
              <a:rPr lang="es-HN" dirty="0"/>
              <a:t>5. Educación Financiera.</a:t>
            </a:r>
          </a:p>
          <a:p>
            <a:pPr marL="0" indent="0">
              <a:buNone/>
            </a:pPr>
            <a:r>
              <a:rPr lang="es-HN" dirty="0"/>
              <a:t>6. Pasantía para puesto de Gerencia de Operaciones.</a:t>
            </a:r>
          </a:p>
          <a:p>
            <a:pPr marL="0" indent="0">
              <a:buNone/>
            </a:pPr>
            <a:r>
              <a:rPr lang="es-HN" dirty="0"/>
              <a:t>7.- Diplomado en Administración de Riesgo.</a:t>
            </a:r>
          </a:p>
          <a:p>
            <a:pPr marL="0" indent="0">
              <a:buNone/>
            </a:pPr>
            <a:r>
              <a:rPr lang="es-HN" dirty="0"/>
              <a:t>8.Capacitacion sobre modulo de Cumplimiento.</a:t>
            </a:r>
          </a:p>
          <a:p>
            <a:pPr marL="0" indent="0">
              <a:buNone/>
            </a:pPr>
            <a:r>
              <a:rPr lang="es-HN" dirty="0"/>
              <a:t>9. Políticas Conozca su Cooperativa ( Tema sobre Lavado de Activos.)</a:t>
            </a:r>
          </a:p>
          <a:p>
            <a:pPr marL="0" indent="0">
              <a:buNone/>
            </a:pPr>
            <a:r>
              <a:rPr lang="es-HN" dirty="0"/>
              <a:t>10. Capacitación de Reporte de Transacciones.</a:t>
            </a:r>
          </a:p>
          <a:p>
            <a:pPr marL="0" indent="0">
              <a:buNone/>
            </a:pPr>
            <a:endParaRPr lang="es-HN" dirty="0"/>
          </a:p>
          <a:p>
            <a:pPr marL="0" indent="0">
              <a:buNone/>
            </a:pPr>
            <a:endParaRPr lang="es-HN" dirty="0"/>
          </a:p>
          <a:p>
            <a:pPr marL="0" indent="0">
              <a:buNone/>
            </a:pPr>
            <a:endParaRPr lang="es-HN" dirty="0"/>
          </a:p>
        </p:txBody>
      </p:sp>
    </p:spTree>
    <p:extLst>
      <p:ext uri="{BB962C8B-B14F-4D97-AF65-F5344CB8AC3E}">
        <p14:creationId xmlns:p14="http://schemas.microsoft.com/office/powerpoint/2010/main" val="1744861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78" t="933" r="-278" b="696"/>
          <a:stretch/>
        </p:blipFill>
        <p:spPr>
          <a:xfrm>
            <a:off x="266432" y="940455"/>
            <a:ext cx="6344469" cy="7596133"/>
          </a:xfrm>
          <a:prstGeom prst="rect">
            <a:avLst/>
          </a:prstGeom>
        </p:spPr>
      </p:pic>
      <p:pic>
        <p:nvPicPr>
          <p:cNvPr id="9" name="Imagen 8"/>
          <p:cNvPicPr>
            <a:picLocks noChangeAspect="1"/>
          </p:cNvPicPr>
          <p:nvPr/>
        </p:nvPicPr>
        <p:blipFill>
          <a:blip r:embed="rId3"/>
          <a:stretch>
            <a:fillRect/>
          </a:stretch>
        </p:blipFill>
        <p:spPr>
          <a:xfrm>
            <a:off x="114318" y="0"/>
            <a:ext cx="6458851" cy="1019317"/>
          </a:xfrm>
          <a:prstGeom prst="rect">
            <a:avLst/>
          </a:prstGeom>
        </p:spPr>
      </p:pic>
    </p:spTree>
    <p:extLst>
      <p:ext uri="{BB962C8B-B14F-4D97-AF65-F5344CB8AC3E}">
        <p14:creationId xmlns:p14="http://schemas.microsoft.com/office/powerpoint/2010/main" val="59389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87533" y="179512"/>
            <a:ext cx="6458851" cy="1019317"/>
          </a:xfrm>
          <a:prstGeom prst="rect">
            <a:avLst/>
          </a:prstGeom>
        </p:spPr>
      </p:pic>
      <p:pic>
        <p:nvPicPr>
          <p:cNvPr id="6" name="Imagen 5"/>
          <p:cNvPicPr>
            <a:picLocks noChangeAspect="1"/>
          </p:cNvPicPr>
          <p:nvPr/>
        </p:nvPicPr>
        <p:blipFill>
          <a:blip r:embed="rId3"/>
          <a:stretch>
            <a:fillRect/>
          </a:stretch>
        </p:blipFill>
        <p:spPr>
          <a:xfrm>
            <a:off x="187533" y="1196628"/>
            <a:ext cx="6344469" cy="7578957"/>
          </a:xfrm>
          <a:prstGeom prst="rect">
            <a:avLst/>
          </a:prstGeom>
        </p:spPr>
      </p:pic>
    </p:spTree>
    <p:extLst>
      <p:ext uri="{BB962C8B-B14F-4D97-AF65-F5344CB8AC3E}">
        <p14:creationId xmlns:p14="http://schemas.microsoft.com/office/powerpoint/2010/main" val="4087939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56765" y="1331640"/>
            <a:ext cx="6344469" cy="7537874"/>
          </a:xfrm>
          <a:prstGeom prst="rect">
            <a:avLst/>
          </a:prstGeom>
        </p:spPr>
      </p:pic>
      <p:pic>
        <p:nvPicPr>
          <p:cNvPr id="6" name="Imagen 5"/>
          <p:cNvPicPr>
            <a:picLocks noChangeAspect="1"/>
          </p:cNvPicPr>
          <p:nvPr/>
        </p:nvPicPr>
        <p:blipFill>
          <a:blip r:embed="rId3"/>
          <a:stretch>
            <a:fillRect/>
          </a:stretch>
        </p:blipFill>
        <p:spPr>
          <a:xfrm>
            <a:off x="142383" y="11119"/>
            <a:ext cx="6458851" cy="1019317"/>
          </a:xfrm>
          <a:prstGeom prst="rect">
            <a:avLst/>
          </a:prstGeom>
        </p:spPr>
      </p:pic>
    </p:spTree>
    <p:extLst>
      <p:ext uri="{BB962C8B-B14F-4D97-AF65-F5344CB8AC3E}">
        <p14:creationId xmlns:p14="http://schemas.microsoft.com/office/powerpoint/2010/main" val="95483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71419" y="251520"/>
            <a:ext cx="6568000" cy="8518941"/>
          </a:xfrm>
          <a:prstGeom prst="rect">
            <a:avLst/>
          </a:prstGeom>
        </p:spPr>
      </p:pic>
    </p:spTree>
    <p:extLst>
      <p:ext uri="{BB962C8B-B14F-4D97-AF65-F5344CB8AC3E}">
        <p14:creationId xmlns:p14="http://schemas.microsoft.com/office/powerpoint/2010/main" val="1522870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srcRect b="15842"/>
          <a:stretch/>
        </p:blipFill>
        <p:spPr>
          <a:xfrm>
            <a:off x="95672" y="827584"/>
            <a:ext cx="6655104" cy="6768752"/>
          </a:xfrm>
          <a:prstGeom prst="rect">
            <a:avLst/>
          </a:prstGeom>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64" y="8276658"/>
            <a:ext cx="2304256" cy="691277"/>
          </a:xfrm>
          <a:prstGeom prst="rect">
            <a:avLst/>
          </a:prstGeom>
        </p:spPr>
      </p:pic>
    </p:spTree>
    <p:extLst>
      <p:ext uri="{BB962C8B-B14F-4D97-AF65-F5344CB8AC3E}">
        <p14:creationId xmlns:p14="http://schemas.microsoft.com/office/powerpoint/2010/main" val="1422799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863" b="3613"/>
          <a:stretch/>
        </p:blipFill>
        <p:spPr>
          <a:xfrm>
            <a:off x="71433" y="465700"/>
            <a:ext cx="6786567" cy="705862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61" y="8028384"/>
            <a:ext cx="2574032" cy="772210"/>
          </a:xfrm>
          <a:prstGeom prst="rect">
            <a:avLst/>
          </a:prstGeom>
        </p:spPr>
      </p:pic>
    </p:spTree>
    <p:extLst>
      <p:ext uri="{BB962C8B-B14F-4D97-AF65-F5344CB8AC3E}">
        <p14:creationId xmlns:p14="http://schemas.microsoft.com/office/powerpoint/2010/main" val="92740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p:nvPr/>
        </p:nvPicPr>
        <p:blipFill rotWithShape="1">
          <a:blip r:embed="rId3"/>
          <a:srcRect l="11495" t="3419" b="32478"/>
          <a:stretch/>
        </p:blipFill>
        <p:spPr>
          <a:xfrm>
            <a:off x="260648" y="1043608"/>
            <a:ext cx="6408712" cy="6840760"/>
          </a:xfrm>
          <a:prstGeom prst="rect">
            <a:avLst/>
          </a:prstGeom>
        </p:spPr>
      </p:pic>
      <p:sp>
        <p:nvSpPr>
          <p:cNvPr id="2" name="Marcador de contenido 1"/>
          <p:cNvSpPr>
            <a:spLocks noGrp="1"/>
          </p:cNvSpPr>
          <p:nvPr>
            <p:ph/>
          </p:nvPr>
        </p:nvSpPr>
        <p:spPr>
          <a:xfrm>
            <a:off x="342900" y="366719"/>
            <a:ext cx="6172200" cy="676889"/>
          </a:xfrm>
        </p:spPr>
        <p:txBody>
          <a:bodyPr>
            <a:normAutofit/>
          </a:bodyPr>
          <a:lstStyle/>
          <a:p>
            <a:pPr algn="ctr"/>
            <a:r>
              <a:rPr lang="es-HN" sz="1800" b="1" dirty="0">
                <a:solidFill>
                  <a:srgbClr val="008000"/>
                </a:solidFill>
              </a:rPr>
              <a:t>PRESUPUESTO AÑO 2019</a:t>
            </a:r>
            <a:r>
              <a:rPr lang="es-HN" sz="1800" dirty="0">
                <a:solidFill>
                  <a:srgbClr val="008000"/>
                </a:solidFill>
              </a:rPr>
              <a:t>.</a:t>
            </a:r>
          </a:p>
        </p:txBody>
      </p:sp>
    </p:spTree>
    <p:extLst>
      <p:ext uri="{BB962C8B-B14F-4D97-AF65-F5344CB8AC3E}">
        <p14:creationId xmlns:p14="http://schemas.microsoft.com/office/powerpoint/2010/main" val="4153675067"/>
      </p:ext>
    </p:extLst>
  </p:cSld>
  <p:clrMapOvr>
    <a:masterClrMapping/>
  </p:clrMapOvr>
  <p:transition>
    <p:checker/>
    <p:sndAc>
      <p:stSnd loop="1">
        <p:snd r:embed="rId2"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n 69"/>
          <p:cNvPicPr>
            <a:picLocks noChangeAspect="1"/>
          </p:cNvPicPr>
          <p:nvPr/>
        </p:nvPicPr>
        <p:blipFill>
          <a:blip r:embed="rId3"/>
          <a:stretch>
            <a:fillRect/>
          </a:stretch>
        </p:blipFill>
        <p:spPr>
          <a:xfrm>
            <a:off x="220541" y="539552"/>
            <a:ext cx="6140027" cy="8445508"/>
          </a:xfrm>
          <a:prstGeom prst="rect">
            <a:avLst/>
          </a:prstGeom>
        </p:spPr>
      </p:pic>
      <p:sp>
        <p:nvSpPr>
          <p:cNvPr id="2" name="Marcador de contenido 1"/>
          <p:cNvSpPr>
            <a:spLocks noGrp="1"/>
          </p:cNvSpPr>
          <p:nvPr>
            <p:ph/>
          </p:nvPr>
        </p:nvSpPr>
        <p:spPr>
          <a:xfrm>
            <a:off x="464096" y="1"/>
            <a:ext cx="5773216" cy="539552"/>
          </a:xfrm>
        </p:spPr>
        <p:txBody>
          <a:bodyPr/>
          <a:lstStyle/>
          <a:p>
            <a:pPr algn="ctr"/>
            <a:r>
              <a:rPr lang="es-HN" b="1" dirty="0">
                <a:solidFill>
                  <a:srgbClr val="008000"/>
                </a:solidFill>
              </a:rPr>
              <a:t>EVALUACION PERLAS 2018.</a:t>
            </a:r>
          </a:p>
        </p:txBody>
      </p:sp>
    </p:spTree>
    <p:extLst>
      <p:ext uri="{BB962C8B-B14F-4D97-AF65-F5344CB8AC3E}">
        <p14:creationId xmlns:p14="http://schemas.microsoft.com/office/powerpoint/2010/main" val="3261313712"/>
      </p:ext>
    </p:extLst>
  </p:cSld>
  <p:clrMapOvr>
    <a:masterClrMapping/>
  </p:clrMapOvr>
  <p:transition>
    <p:checker/>
    <p:sndAc>
      <p:stSnd loop="1">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604044" y="2411760"/>
            <a:ext cx="4875212" cy="6284912"/>
          </a:xfrm>
          <a:noFill/>
          <a:ln>
            <a:noFill/>
          </a:ln>
        </p:spPr>
        <p:txBody>
          <a:bodyPr vert="horz" wrap="square" lIns="91440" tIns="45720" rIns="91440" bIns="45720" anchor="t"/>
          <a:lstStyle/>
          <a:p>
            <a:pPr algn="just">
              <a:lnSpc>
                <a:spcPct val="80000"/>
              </a:lnSpc>
              <a:buNone/>
            </a:pPr>
            <a:endParaRPr lang="es-ES_tradnl" altLang="es-HN" sz="1400" b="1" dirty="0">
              <a:solidFill>
                <a:srgbClr val="008000"/>
              </a:solidFill>
              <a:latin typeface="Agency FB" panose="020B0503020202020204" pitchFamily="34" charset="0"/>
              <a:cs typeface="Times New Roman" panose="02020603050405020304" pitchFamily="18" charset="0"/>
            </a:endParaRPr>
          </a:p>
          <a:p>
            <a:pPr algn="just">
              <a:lnSpc>
                <a:spcPct val="80000"/>
              </a:lnSpc>
              <a:buNone/>
            </a:pPr>
            <a:r>
              <a:rPr lang="es-ES_tradnl" altLang="es-HN" sz="1400" b="1" dirty="0">
                <a:solidFill>
                  <a:srgbClr val="008000"/>
                </a:solidFill>
                <a:cs typeface="Arial" panose="020B0604020202020204" pitchFamily="34" charset="0"/>
              </a:rPr>
              <a:t>E</a:t>
            </a:r>
            <a:r>
              <a:rPr lang="es-ES_tradnl" altLang="es-HN" sz="1400" dirty="0">
                <a:solidFill>
                  <a:srgbClr val="000000"/>
                </a:solidFill>
                <a:cs typeface="Arial" panose="020B0604020202020204" pitchFamily="34" charset="0"/>
              </a:rPr>
              <a:t>levemos nuestro espíritu a </a:t>
            </a:r>
            <a:r>
              <a:rPr lang="es-ES_tradnl" altLang="es-HN" sz="1400" b="1" dirty="0">
                <a:solidFill>
                  <a:schemeClr val="accent4"/>
                </a:solidFill>
                <a:cs typeface="Arial" panose="020B0604020202020204" pitchFamily="34" charset="0"/>
              </a:rPr>
              <a:t>DIOS, </a:t>
            </a:r>
            <a:r>
              <a:rPr lang="es-ES_tradnl" altLang="es-HN" sz="1400" dirty="0">
                <a:solidFill>
                  <a:srgbClr val="000000"/>
                </a:solidFill>
                <a:cs typeface="Arial" panose="020B0604020202020204" pitchFamily="34" charset="0"/>
              </a:rPr>
              <a:t>que es fuente de bondad y ejemplo de justicia.</a:t>
            </a:r>
          </a:p>
          <a:p>
            <a:pPr algn="just">
              <a:lnSpc>
                <a:spcPct val="80000"/>
              </a:lnSpc>
              <a:buNone/>
            </a:pPr>
            <a:endParaRPr lang="es-ES_tradnl" altLang="es-HN" sz="1400" dirty="0">
              <a:solidFill>
                <a:srgbClr val="000000"/>
              </a:solidFill>
              <a:cs typeface="Arial" panose="020B0604020202020204" pitchFamily="34" charset="0"/>
            </a:endParaRPr>
          </a:p>
          <a:p>
            <a:pPr algn="just">
              <a:lnSpc>
                <a:spcPct val="80000"/>
              </a:lnSpc>
              <a:buNone/>
            </a:pPr>
            <a:endParaRPr lang="es-ES_tradnl" altLang="es-HN" sz="1400" b="1" dirty="0">
              <a:solidFill>
                <a:srgbClr val="008000"/>
              </a:solidFill>
              <a:cs typeface="Arial" panose="020B0604020202020204" pitchFamily="34" charset="0"/>
            </a:endParaRPr>
          </a:p>
          <a:p>
            <a:pPr algn="just">
              <a:lnSpc>
                <a:spcPct val="80000"/>
              </a:lnSpc>
              <a:buNone/>
            </a:pPr>
            <a:endParaRPr lang="es-ES_tradnl" altLang="es-HN" sz="1400" b="1" dirty="0">
              <a:solidFill>
                <a:srgbClr val="008000"/>
              </a:solidFill>
              <a:cs typeface="Arial" panose="020B0604020202020204" pitchFamily="34" charset="0"/>
            </a:endParaRPr>
          </a:p>
          <a:p>
            <a:pPr algn="just">
              <a:lnSpc>
                <a:spcPct val="80000"/>
              </a:lnSpc>
              <a:buNone/>
            </a:pPr>
            <a:r>
              <a:rPr lang="es-ES_tradnl" altLang="es-HN" sz="1400" b="1" dirty="0">
                <a:solidFill>
                  <a:srgbClr val="008000"/>
                </a:solidFill>
                <a:cs typeface="Arial" panose="020B0604020202020204" pitchFamily="34" charset="0"/>
              </a:rPr>
              <a:t>Q</a:t>
            </a:r>
            <a:r>
              <a:rPr lang="es-ES_tradnl" altLang="es-HN" sz="1400" dirty="0">
                <a:solidFill>
                  <a:srgbClr val="000000"/>
                </a:solidFill>
                <a:cs typeface="Arial" panose="020B0604020202020204" pitchFamily="34" charset="0"/>
              </a:rPr>
              <a:t>ue el encienda en nuestros corazones la sed de servir a nuestro prójimo, inspirados en los nobles principios del cooperativismo.</a:t>
            </a:r>
          </a:p>
          <a:p>
            <a:pPr algn="just">
              <a:lnSpc>
                <a:spcPct val="80000"/>
              </a:lnSpc>
              <a:buNone/>
            </a:pPr>
            <a:endParaRPr lang="es-ES_tradnl" altLang="es-HN" sz="1400" dirty="0">
              <a:solidFill>
                <a:srgbClr val="000000"/>
              </a:solidFill>
              <a:cs typeface="Arial" panose="020B0604020202020204" pitchFamily="34" charset="0"/>
            </a:endParaRPr>
          </a:p>
          <a:p>
            <a:pPr algn="just">
              <a:lnSpc>
                <a:spcPct val="80000"/>
              </a:lnSpc>
              <a:buNone/>
            </a:pPr>
            <a:endParaRPr lang="es-ES_tradnl" altLang="es-HN" sz="1400" b="1" dirty="0">
              <a:solidFill>
                <a:srgbClr val="008000"/>
              </a:solidFill>
              <a:cs typeface="Arial" panose="020B0604020202020204" pitchFamily="34" charset="0"/>
            </a:endParaRPr>
          </a:p>
          <a:p>
            <a:pPr algn="just">
              <a:lnSpc>
                <a:spcPct val="80000"/>
              </a:lnSpc>
              <a:buNone/>
            </a:pPr>
            <a:endParaRPr lang="es-ES_tradnl" altLang="es-HN" sz="1400" b="1" dirty="0">
              <a:solidFill>
                <a:srgbClr val="008000"/>
              </a:solidFill>
              <a:cs typeface="Arial" panose="020B0604020202020204" pitchFamily="34" charset="0"/>
            </a:endParaRPr>
          </a:p>
          <a:p>
            <a:pPr algn="just">
              <a:lnSpc>
                <a:spcPct val="80000"/>
              </a:lnSpc>
              <a:buNone/>
            </a:pPr>
            <a:r>
              <a:rPr lang="es-ES_tradnl" altLang="es-HN" sz="1400" b="1" dirty="0">
                <a:solidFill>
                  <a:srgbClr val="008000"/>
                </a:solidFill>
                <a:cs typeface="Arial" panose="020B0604020202020204" pitchFamily="34" charset="0"/>
              </a:rPr>
              <a:t>Q</a:t>
            </a:r>
            <a:r>
              <a:rPr lang="es-ES_tradnl" altLang="es-HN" sz="1400" dirty="0">
                <a:solidFill>
                  <a:srgbClr val="000000"/>
                </a:solidFill>
                <a:cs typeface="Arial" panose="020B0604020202020204" pitchFamily="34" charset="0"/>
              </a:rPr>
              <a:t>ue ilumine nuestro entendimiento y guíe nuestras decisiones exentas de egoísmo y espíritu de lucro, con el objeto de alcanzar la resolución de nuestros problemas económicos y sociales y los de nuestros hermanos, a fin de fomentar, conseguir y preservar la paz del mundo.</a:t>
            </a:r>
          </a:p>
          <a:p>
            <a:pPr algn="just">
              <a:lnSpc>
                <a:spcPct val="80000"/>
              </a:lnSpc>
              <a:buNone/>
            </a:pPr>
            <a:endParaRPr lang="es-ES_tradnl" altLang="es-HN" sz="1400" dirty="0">
              <a:solidFill>
                <a:srgbClr val="000000"/>
              </a:solidFill>
              <a:cs typeface="Arial" panose="020B0604020202020204" pitchFamily="34" charset="0"/>
            </a:endParaRPr>
          </a:p>
          <a:p>
            <a:pPr algn="just">
              <a:lnSpc>
                <a:spcPct val="80000"/>
              </a:lnSpc>
              <a:buNone/>
            </a:pPr>
            <a:endParaRPr lang="es-ES_tradnl" altLang="es-HN" sz="1400" dirty="0">
              <a:solidFill>
                <a:srgbClr val="000000"/>
              </a:solidFill>
              <a:cs typeface="Arial" panose="020B0604020202020204" pitchFamily="34" charset="0"/>
            </a:endParaRPr>
          </a:p>
          <a:p>
            <a:pPr algn="ctr">
              <a:lnSpc>
                <a:spcPct val="80000"/>
              </a:lnSpc>
              <a:buNone/>
            </a:pPr>
            <a:endParaRPr lang="es-ES" altLang="es-HN" sz="1400" b="1" dirty="0">
              <a:solidFill>
                <a:srgbClr val="000000"/>
              </a:solidFill>
              <a:cs typeface="Arial" panose="020B0604020202020204" pitchFamily="34" charset="0"/>
            </a:endParaRPr>
          </a:p>
          <a:p>
            <a:pPr algn="ctr">
              <a:lnSpc>
                <a:spcPct val="80000"/>
              </a:lnSpc>
              <a:buNone/>
            </a:pPr>
            <a:r>
              <a:rPr lang="es-ES" altLang="es-HN" sz="1400" b="1" dirty="0">
                <a:solidFill>
                  <a:srgbClr val="000000"/>
                </a:solidFill>
                <a:cs typeface="Arial" panose="020B0604020202020204" pitchFamily="34" charset="0"/>
              </a:rPr>
              <a:t>¡ASI SEA! .</a:t>
            </a:r>
            <a:endParaRPr lang="es-ES_tradnl" altLang="es-HN" sz="1400" b="1" dirty="0">
              <a:solidFill>
                <a:srgbClr val="000000"/>
              </a:solidFill>
              <a:cs typeface="Arial" panose="020B0604020202020204" pitchFamily="34" charset="0"/>
            </a:endParaRPr>
          </a:p>
          <a:p>
            <a:pPr algn="ctr">
              <a:lnSpc>
                <a:spcPct val="80000"/>
              </a:lnSpc>
              <a:buNone/>
            </a:pPr>
            <a:endParaRPr lang="es-ES" altLang="es-HN" sz="1600" b="1" dirty="0">
              <a:solidFill>
                <a:srgbClr val="000000"/>
              </a:solidFill>
              <a:latin typeface="Agency FB" panose="020B0503020202020204" pitchFamily="34" charset="0"/>
            </a:endParaRPr>
          </a:p>
        </p:txBody>
      </p:sp>
      <p:sp>
        <p:nvSpPr>
          <p:cNvPr id="17411" name="Rectangle 12"/>
          <p:cNvSpPr>
            <a:spLocks noChangeArrowheads="1"/>
          </p:cNvSpPr>
          <p:nvPr/>
        </p:nvSpPr>
        <p:spPr bwMode="auto">
          <a:xfrm>
            <a:off x="260350" y="952500"/>
            <a:ext cx="5562600" cy="954088"/>
          </a:xfrm>
          <a:prstGeom prst="rect">
            <a:avLst/>
          </a:prstGeom>
          <a:noFill/>
          <a:ln w="12700" cap="sq">
            <a:noFill/>
            <a:miter lim="800000"/>
            <a:headEnd type="none" w="sm" len="sm"/>
            <a:tailEnd type="none" w="sm" len="sm"/>
          </a:ln>
        </p:spPr>
        <p:txBody>
          <a:bodyPr lIns="91428" tIns="45714" rIns="91428" bIns="45714">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ES" sz="1800" b="0" i="0" u="none" strike="noStrike" kern="1200" cap="none" spc="0" normalizeH="0" baseline="0" noProof="0" dirty="0">
                <a:ln>
                  <a:noFill/>
                </a:ln>
                <a:solidFill>
                  <a:srgbClr val="008000"/>
                </a:solidFill>
                <a:effectLst/>
                <a:uLnTx/>
                <a:uFillTx/>
                <a:latin typeface="Agency FB" panose="020B0503020202020204" pitchFamily="34" charset="0"/>
                <a:ea typeface="+mn-ea"/>
                <a:cs typeface="Times New Roman" panose="02020603050405020304" pitchFamily="18" charset="0"/>
              </a:rPr>
              <a:t>  </a:t>
            </a:r>
            <a:r>
              <a:rPr kumimoji="0" lang="es-ES" sz="2800" b="0"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gency FB" panose="020B0503020202020204" pitchFamily="34" charset="0"/>
                <a:ea typeface="+mn-ea"/>
                <a:cs typeface="Times New Roman" panose="02020603050405020304" pitchFamily="18" charset="0"/>
              </a:rPr>
              <a:t>Invocación al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s-ES" sz="2800" b="0"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gency FB" panose="020B0503020202020204" pitchFamily="34" charset="0"/>
                <a:ea typeface="+mn-ea"/>
                <a:cs typeface="Times New Roman" panose="02020603050405020304" pitchFamily="18" charset="0"/>
              </a:rPr>
              <a:t>Movimiento Cooperativista</a:t>
            </a:r>
            <a:endParaRPr kumimoji="0" lang="es-ES" sz="2800" b="0"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gency FB" panose="020B0503020202020204" pitchFamily="34" charset="0"/>
              <a:ea typeface="+mn-ea"/>
            </a:endParaRPr>
          </a:p>
        </p:txBody>
      </p:sp>
      <p:pic>
        <p:nvPicPr>
          <p:cNvPr id="17412" name="4 Imagen" descr="E:\Logo Oscuro.png"/>
          <p:cNvPicPr>
            <a:picLocks noChangeAspect="1"/>
          </p:cNvPicPr>
          <p:nvPr/>
        </p:nvPicPr>
        <p:blipFill>
          <a:blip r:embed="rId3"/>
          <a:stretch>
            <a:fillRect/>
          </a:stretch>
        </p:blipFill>
        <p:spPr>
          <a:xfrm>
            <a:off x="4908550" y="263525"/>
            <a:ext cx="1828800" cy="1643063"/>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12800"/>
            <a:ext cx="5780112" cy="7431608"/>
          </a:xfrm>
        </p:spPr>
        <p:txBody>
          <a:bodyPr/>
          <a:lstStyle/>
          <a:p>
            <a:r>
              <a:rPr lang="es-HN" sz="9600" dirty="0"/>
              <a:t/>
            </a:r>
            <a:br>
              <a:rPr lang="es-HN" sz="9600" dirty="0"/>
            </a:br>
            <a:r>
              <a:rPr lang="es-HN" sz="9600" dirty="0"/>
              <a:t/>
            </a:r>
            <a:br>
              <a:rPr lang="es-HN" sz="9600" dirty="0"/>
            </a:br>
            <a:r>
              <a:rPr lang="es-HN" sz="9600" dirty="0">
                <a:solidFill>
                  <a:srgbClr val="008000"/>
                </a:solidFill>
                <a:latin typeface="Book Antiqua" panose="02040602050305030304" pitchFamily="18" charset="0"/>
              </a:rPr>
              <a:t>ANEXOS.</a:t>
            </a:r>
          </a:p>
        </p:txBody>
      </p:sp>
    </p:spTree>
    <p:extLst>
      <p:ext uri="{BB962C8B-B14F-4D97-AF65-F5344CB8AC3E}">
        <p14:creationId xmlns:p14="http://schemas.microsoft.com/office/powerpoint/2010/main" val="3225871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adroTexto 1"/>
          <p:cNvSpPr txBox="1"/>
          <p:nvPr/>
        </p:nvSpPr>
        <p:spPr>
          <a:xfrm>
            <a:off x="1989138" y="539750"/>
            <a:ext cx="4535487" cy="369888"/>
          </a:xfrm>
          <a:prstGeom prst="rect">
            <a:avLst/>
          </a:prstGeom>
          <a:noFill/>
          <a:ln w="9525">
            <a:noFill/>
          </a:ln>
        </p:spPr>
        <p:txBody>
          <a:bodyPr>
            <a:spAutoFit/>
          </a:bodyPr>
          <a:lstStyle/>
          <a:p>
            <a:r>
              <a:rPr lang="es-HN" altLang="es-ES" dirty="0">
                <a:solidFill>
                  <a:srgbClr val="008000"/>
                </a:solidFill>
                <a:latin typeface="Times New Roman" panose="02020603050405020304" pitchFamily="18" charset="0"/>
              </a:rPr>
              <a:t>OFICINAS DE LA COOMUPL</a:t>
            </a:r>
            <a:endParaRPr lang="es-ES" altLang="es-ES" dirty="0">
              <a:solidFill>
                <a:srgbClr val="008000"/>
              </a:solidFill>
              <a:latin typeface="Times New Roman" panose="02020603050405020304" pitchFamily="18" charset="0"/>
            </a:endParaRPr>
          </a:p>
        </p:txBody>
      </p:sp>
      <p:sp>
        <p:nvSpPr>
          <p:cNvPr id="8" name="7 CuadroTexto"/>
          <p:cNvSpPr txBox="1"/>
          <p:nvPr/>
        </p:nvSpPr>
        <p:spPr>
          <a:xfrm>
            <a:off x="285750" y="3357563"/>
            <a:ext cx="2879725" cy="276225"/>
          </a:xfrm>
          <a:prstGeom prst="rect">
            <a:avLst/>
          </a:prstGeom>
          <a:noFill/>
        </p:spPr>
        <p:txBody>
          <a:bodyPr>
            <a:spAutoFit/>
          </a:bodyPr>
          <a:lstStyle/>
          <a:p>
            <a:pPr marR="0" defTabSz="914400">
              <a:buClrTx/>
              <a:buSzTx/>
              <a:buFontTx/>
              <a:buNone/>
              <a:defRPr/>
            </a:pPr>
            <a:r>
              <a:rPr kumimoji="1" lang="es-ES" sz="1200" kern="1200" cap="none" spc="0" normalizeH="0" baseline="0" noProof="0" dirty="0">
                <a:latin typeface="+mj-lt"/>
                <a:ea typeface="+mn-ea"/>
                <a:cs typeface="Arial" panose="020B0604020202020204" pitchFamily="34" charset="0"/>
              </a:rPr>
              <a:t>OFICINA DE FLORIDA DE OPATORO</a:t>
            </a:r>
          </a:p>
        </p:txBody>
      </p:sp>
      <p:sp>
        <p:nvSpPr>
          <p:cNvPr id="9" name="8 CuadroTexto"/>
          <p:cNvSpPr txBox="1"/>
          <p:nvPr/>
        </p:nvSpPr>
        <p:spPr>
          <a:xfrm>
            <a:off x="3644900" y="3371850"/>
            <a:ext cx="2879725" cy="276225"/>
          </a:xfrm>
          <a:prstGeom prst="rect">
            <a:avLst/>
          </a:prstGeom>
          <a:noFill/>
        </p:spPr>
        <p:txBody>
          <a:bodyPr>
            <a:spAutoFit/>
          </a:bodyPr>
          <a:lstStyle/>
          <a:p>
            <a:pPr marR="0" defTabSz="914400">
              <a:buClrTx/>
              <a:buSzTx/>
              <a:buFontTx/>
              <a:buNone/>
              <a:defRPr/>
            </a:pPr>
            <a:r>
              <a:rPr kumimoji="1" lang="es-ES" sz="1200" kern="1200" cap="none" spc="0" normalizeH="0" baseline="0" noProof="0" dirty="0">
                <a:latin typeface="+mj-lt"/>
                <a:ea typeface="+mn-ea"/>
                <a:cs typeface="Arial" panose="020B0604020202020204" pitchFamily="34" charset="0"/>
              </a:rPr>
              <a:t>OFICINA DE PLANES SANTA MARIA</a:t>
            </a:r>
          </a:p>
        </p:txBody>
      </p:sp>
      <p:sp>
        <p:nvSpPr>
          <p:cNvPr id="10" name="9 CuadroTexto"/>
          <p:cNvSpPr txBox="1"/>
          <p:nvPr/>
        </p:nvSpPr>
        <p:spPr>
          <a:xfrm>
            <a:off x="2095500" y="5867400"/>
            <a:ext cx="2879725" cy="277813"/>
          </a:xfrm>
          <a:prstGeom prst="rect">
            <a:avLst/>
          </a:prstGeom>
          <a:noFill/>
        </p:spPr>
        <p:txBody>
          <a:bodyPr>
            <a:spAutoFit/>
          </a:bodyPr>
          <a:lstStyle/>
          <a:p>
            <a:pPr marR="0" defTabSz="914400">
              <a:buClrTx/>
              <a:buSzTx/>
              <a:buFontTx/>
              <a:buNone/>
              <a:defRPr/>
            </a:pPr>
            <a:r>
              <a:rPr kumimoji="1" lang="es-ES" sz="1200" kern="1200" cap="none" spc="0" normalizeH="0" baseline="0" noProof="0" dirty="0">
                <a:latin typeface="+mj-lt"/>
                <a:ea typeface="+mn-ea"/>
                <a:cs typeface="Arial" panose="020B0604020202020204" pitchFamily="34" charset="0"/>
              </a:rPr>
              <a:t>OFICINA DE LA ESPERANZA INTIBUCA</a:t>
            </a:r>
          </a:p>
        </p:txBody>
      </p:sp>
      <p:sp>
        <p:nvSpPr>
          <p:cNvPr id="11" name="10 CuadroTexto"/>
          <p:cNvSpPr txBox="1"/>
          <p:nvPr/>
        </p:nvSpPr>
        <p:spPr>
          <a:xfrm>
            <a:off x="285750" y="8728075"/>
            <a:ext cx="2879725" cy="277813"/>
          </a:xfrm>
          <a:prstGeom prst="rect">
            <a:avLst/>
          </a:prstGeom>
          <a:noFill/>
        </p:spPr>
        <p:txBody>
          <a:bodyPr>
            <a:spAutoFit/>
          </a:bodyPr>
          <a:lstStyle/>
          <a:p>
            <a:pPr marR="0" defTabSz="914400">
              <a:buClrTx/>
              <a:buSzTx/>
              <a:buFontTx/>
              <a:buNone/>
              <a:defRPr/>
            </a:pPr>
            <a:r>
              <a:rPr kumimoji="1" lang="es-ES" sz="1200" kern="1200" cap="none" spc="0" normalizeH="0" baseline="0" noProof="0" dirty="0">
                <a:latin typeface="+mj-lt"/>
                <a:ea typeface="+mn-ea"/>
                <a:cs typeface="Arial" panose="020B0604020202020204" pitchFamily="34" charset="0"/>
              </a:rPr>
              <a:t>OFICINA SANTIAGO PURINGLA</a:t>
            </a:r>
          </a:p>
        </p:txBody>
      </p:sp>
      <p:sp>
        <p:nvSpPr>
          <p:cNvPr id="12" name="11 CuadroTexto"/>
          <p:cNvSpPr txBox="1"/>
          <p:nvPr/>
        </p:nvSpPr>
        <p:spPr>
          <a:xfrm>
            <a:off x="3644900" y="8728075"/>
            <a:ext cx="3213100" cy="277813"/>
          </a:xfrm>
          <a:prstGeom prst="rect">
            <a:avLst/>
          </a:prstGeom>
          <a:noFill/>
        </p:spPr>
        <p:txBody>
          <a:bodyPr>
            <a:spAutoFit/>
          </a:bodyPr>
          <a:lstStyle/>
          <a:p>
            <a:pPr marR="0" defTabSz="914400">
              <a:buClrTx/>
              <a:buSzTx/>
              <a:buFontTx/>
              <a:buNone/>
              <a:defRPr/>
            </a:pPr>
            <a:r>
              <a:rPr kumimoji="1" lang="es-ES" sz="1200" kern="1200" cap="none" spc="0" normalizeH="0" baseline="0" noProof="0" dirty="0">
                <a:latin typeface="+mj-lt"/>
                <a:ea typeface="+mn-ea"/>
                <a:cs typeface="Arial" panose="020B0604020202020204" pitchFamily="34" charset="0"/>
              </a:rPr>
              <a:t>OFICINA DE SAN ANTONIO DEL NORTE</a:t>
            </a:r>
          </a:p>
        </p:txBody>
      </p:sp>
      <p:pic>
        <p:nvPicPr>
          <p:cNvPr id="13" name="2 Imagen" descr="F:\IMG-20150715-WA0001.jpg"/>
          <p:cNvPicPr/>
          <p:nvPr/>
        </p:nvPicPr>
        <p:blipFill>
          <a:blip r:embed="rId2" cstate="print">
            <a:extLst/>
          </a:blip>
          <a:srcRect/>
          <a:stretch>
            <a:fillRect/>
          </a:stretch>
        </p:blipFill>
        <p:spPr bwMode="auto">
          <a:xfrm>
            <a:off x="338192" y="1024874"/>
            <a:ext cx="2880000" cy="1895005"/>
          </a:xfrm>
          <a:prstGeom prst="rect">
            <a:avLst/>
          </a:prstGeom>
          <a:ln>
            <a:noFill/>
          </a:ln>
          <a:effectLst>
            <a:softEdge rad="112500"/>
          </a:effectLst>
        </p:spPr>
      </p:pic>
      <p:pic>
        <p:nvPicPr>
          <p:cNvPr id="14" name="3 Imagen" descr="F:\IMG-20150714-WA0001.jpg"/>
          <p:cNvPicPr/>
          <p:nvPr/>
        </p:nvPicPr>
        <p:blipFill>
          <a:blip r:embed="rId3" cstate="print">
            <a:extLst/>
          </a:blip>
          <a:srcRect/>
          <a:stretch>
            <a:fillRect/>
          </a:stretch>
        </p:blipFill>
        <p:spPr bwMode="auto">
          <a:xfrm>
            <a:off x="3569445" y="1040399"/>
            <a:ext cx="2955180" cy="1831975"/>
          </a:xfrm>
          <a:prstGeom prst="rect">
            <a:avLst/>
          </a:prstGeom>
          <a:ln>
            <a:noFill/>
          </a:ln>
          <a:effectLst>
            <a:softEdge rad="112500"/>
          </a:effectLst>
        </p:spPr>
      </p:pic>
      <p:pic>
        <p:nvPicPr>
          <p:cNvPr id="15" name="Imagen 12"/>
          <p:cNvPicPr>
            <a:picLocks noChangeAspect="1"/>
          </p:cNvPicPr>
          <p:nvPr/>
        </p:nvPicPr>
        <p:blipFill rotWithShape="1">
          <a:blip r:embed="rId4">
            <a:extLst>
              <a:ext uri="{28A0092B-C50C-407E-A947-70E740481C1C}">
                <a14:useLocalDpi xmlns:a14="http://schemas.microsoft.com/office/drawing/2010/main" val="0"/>
              </a:ext>
            </a:extLst>
          </a:blip>
          <a:srcRect l="7791" t="9484" r="7701" b="8988"/>
          <a:stretch/>
        </p:blipFill>
        <p:spPr bwMode="auto">
          <a:xfrm>
            <a:off x="1556792" y="3867374"/>
            <a:ext cx="3544889" cy="1813664"/>
          </a:xfrm>
          <a:prstGeom prst="rect">
            <a:avLst/>
          </a:prstGeom>
          <a:ln>
            <a:noFill/>
          </a:ln>
          <a:effectLst>
            <a:softEdge rad="112500"/>
          </a:effectLst>
        </p:spPr>
        <p:style>
          <a:lnRef idx="2">
            <a:schemeClr val="dk1"/>
          </a:lnRef>
          <a:fillRef idx="1">
            <a:schemeClr val="lt1"/>
          </a:fillRef>
          <a:effectRef idx="0">
            <a:schemeClr val="dk1"/>
          </a:effectRef>
          <a:fontRef idx="minor">
            <a:schemeClr val="dk1"/>
          </a:fontRef>
        </p:style>
      </p:pic>
      <p:pic>
        <p:nvPicPr>
          <p:cNvPr id="16" name="Imagen 14"/>
          <p:cNvPicPr>
            <a:picLocks noChangeAspect="1"/>
          </p:cNvPicPr>
          <p:nvPr/>
        </p:nvPicPr>
        <p:blipFill rotWithShape="1">
          <a:blip r:embed="rId5">
            <a:extLst>
              <a:ext uri="{28A0092B-C50C-407E-A947-70E740481C1C}">
                <a14:useLocalDpi xmlns:a14="http://schemas.microsoft.com/office/drawing/2010/main" val="0"/>
              </a:ext>
            </a:extLst>
          </a:blip>
          <a:srcRect l="11850" t="17835" r="10951" b="16772"/>
          <a:stretch/>
        </p:blipFill>
        <p:spPr bwMode="auto">
          <a:xfrm>
            <a:off x="548679" y="6676038"/>
            <a:ext cx="2758820" cy="1640379"/>
          </a:xfrm>
          <a:prstGeom prst="rect">
            <a:avLst/>
          </a:prstGeom>
          <a:ln w="9525">
            <a:solidFill>
              <a:srgbClr val="000000"/>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pic>
        <p:nvPicPr>
          <p:cNvPr id="17" name="Imagen 15"/>
          <p:cNvPicPr>
            <a:picLocks noChangeAspect="1"/>
          </p:cNvPicPr>
          <p:nvPr/>
        </p:nvPicPr>
        <p:blipFill rotWithShape="1">
          <a:blip r:embed="rId6">
            <a:extLst>
              <a:ext uri="{28A0092B-C50C-407E-A947-70E740481C1C}">
                <a14:useLocalDpi xmlns:a14="http://schemas.microsoft.com/office/drawing/2010/main" val="0"/>
              </a:ext>
            </a:extLst>
          </a:blip>
          <a:srcRect l="7466" t="12831" r="8809" b="14477"/>
          <a:stretch/>
        </p:blipFill>
        <p:spPr bwMode="auto">
          <a:xfrm>
            <a:off x="3739011" y="6605811"/>
            <a:ext cx="2785614" cy="1638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a:xfrm>
            <a:off x="1457325" y="88900"/>
            <a:ext cx="3556000" cy="682625"/>
          </a:xfrm>
          <a:ln/>
        </p:spPr>
        <p:txBody>
          <a:bodyPr vert="horz" wrap="square" lIns="91440" tIns="45720" rIns="91440" bIns="45720" anchor="t"/>
          <a:lstStyle/>
          <a:p>
            <a:pPr defTabSz="342900">
              <a:buNone/>
            </a:pPr>
            <a:r>
              <a:rPr lang="es-HN" altLang="es-ES" kern="1200" dirty="0">
                <a:solidFill>
                  <a:srgbClr val="008000"/>
                </a:solidFill>
                <a:latin typeface="+mj-lt"/>
                <a:ea typeface="+mj-ea"/>
                <a:cs typeface="+mj-cs"/>
              </a:rPr>
              <a:t>TALENTO HUMANO</a:t>
            </a:r>
            <a:endParaRPr lang="es-ES" altLang="es-ES" kern="1200" dirty="0">
              <a:solidFill>
                <a:srgbClr val="008000"/>
              </a:solidFill>
              <a:latin typeface="+mj-lt"/>
              <a:ea typeface="+mj-ea"/>
              <a:cs typeface="+mj-cs"/>
            </a:endParaRPr>
          </a:p>
        </p:txBody>
      </p:sp>
      <p:pic>
        <p:nvPicPr>
          <p:cNvPr id="11" name="Imagen 10" descr="C:\Users\Coomupl\AppData\Local\Microsoft\Windows\INetCache\Content.Word\IMG-20180411-WA00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9169" y="5208889"/>
            <a:ext cx="2808312" cy="3338138"/>
          </a:xfrm>
          <a:prstGeom prst="rect">
            <a:avLst/>
          </a:prstGeom>
          <a:ln>
            <a:noFill/>
          </a:ln>
          <a:effectLst>
            <a:softEdge rad="112500"/>
          </a:effectLst>
        </p:spPr>
      </p:pic>
      <p:pic>
        <p:nvPicPr>
          <p:cNvPr id="13" name="Imagen 5"/>
          <p:cNvPicPr>
            <a:picLocks noChangeAspect="1"/>
          </p:cNvPicPr>
          <p:nvPr/>
        </p:nvPicPr>
        <p:blipFill rotWithShape="1">
          <a:blip r:embed="rId3">
            <a:extLst>
              <a:ext uri="{28A0092B-C50C-407E-A947-70E740481C1C}">
                <a14:useLocalDpi xmlns:a14="http://schemas.microsoft.com/office/drawing/2010/main" val="0"/>
              </a:ext>
            </a:extLst>
          </a:blip>
          <a:srcRect l="8374" t="10663" r="9918" b="9364"/>
          <a:stretch/>
        </p:blipFill>
        <p:spPr bwMode="auto">
          <a:xfrm>
            <a:off x="3227451" y="1103434"/>
            <a:ext cx="3358600" cy="2723189"/>
          </a:xfrm>
          <a:prstGeom prst="rect">
            <a:avLst/>
          </a:prstGeom>
          <a:ln>
            <a:solidFill>
              <a:schemeClr val="bg1"/>
            </a:solidFill>
          </a:ln>
          <a:effectLst>
            <a:softEdge rad="112500"/>
          </a:effectLst>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t="24558" b="14792"/>
          <a:stretch/>
        </p:blipFill>
        <p:spPr>
          <a:xfrm>
            <a:off x="203116" y="1062868"/>
            <a:ext cx="3024335" cy="2763755"/>
          </a:xfrm>
          <a:prstGeom prst="rect">
            <a:avLst/>
          </a:prstGeom>
        </p:spPr>
      </p:pic>
      <p:pic>
        <p:nvPicPr>
          <p:cNvPr id="16" name="Imagen 15"/>
          <p:cNvPicPr>
            <a:picLocks noChangeAspect="1"/>
          </p:cNvPicPr>
          <p:nvPr/>
        </p:nvPicPr>
        <p:blipFill rotWithShape="1">
          <a:blip r:embed="rId5" cstate="print">
            <a:extLst>
              <a:ext uri="{28A0092B-C50C-407E-A947-70E740481C1C}">
                <a14:useLocalDpi xmlns:a14="http://schemas.microsoft.com/office/drawing/2010/main" val="0"/>
              </a:ext>
            </a:extLst>
          </a:blip>
          <a:srcRect l="12434" r="26591"/>
          <a:stretch/>
        </p:blipFill>
        <p:spPr>
          <a:xfrm rot="5400000">
            <a:off x="238969" y="5343437"/>
            <a:ext cx="3184346" cy="293761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640" b="11087"/>
          <a:stretch/>
        </p:blipFill>
        <p:spPr>
          <a:xfrm>
            <a:off x="291108" y="3521945"/>
            <a:ext cx="5852120" cy="3096344"/>
          </a:xfrm>
        </p:spPr>
      </p:pic>
      <p:sp>
        <p:nvSpPr>
          <p:cNvPr id="5" name="1 Rectángulo"/>
          <p:cNvSpPr/>
          <p:nvPr/>
        </p:nvSpPr>
        <p:spPr>
          <a:xfrm>
            <a:off x="747517" y="2048658"/>
            <a:ext cx="4939302" cy="477054"/>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s-ES" sz="2500" b="1" i="0" u="none" strike="noStrike" kern="1200" cap="all" spc="0" normalizeH="0" baseline="0" noProof="0" dirty="0">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Times New Roman" panose="02020603050405020304" pitchFamily="18" charset="0"/>
                <a:ea typeface="+mn-ea"/>
                <a:cs typeface="Arial" panose="020B0604020202020204" pitchFamily="34" charset="0"/>
              </a:rPr>
              <a:t>PERSONAL ADMINISTRATIVO </a:t>
            </a:r>
          </a:p>
        </p:txBody>
      </p:sp>
    </p:spTree>
    <p:extLst>
      <p:ext uri="{BB962C8B-B14F-4D97-AF65-F5344CB8AC3E}">
        <p14:creationId xmlns:p14="http://schemas.microsoft.com/office/powerpoint/2010/main" val="21467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2" y="1778026"/>
            <a:ext cx="3140968" cy="2113148"/>
          </a:xfrm>
          <a:prstGeom prst="rect">
            <a:avLst/>
          </a:prstGeom>
          <a:noFill/>
          <a:ln>
            <a:noFill/>
          </a:ln>
        </p:spPr>
      </p:pic>
      <p:pic>
        <p:nvPicPr>
          <p:cNvPr id="6" name="Imagen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2389" y="3962769"/>
            <a:ext cx="3126958" cy="2088202"/>
          </a:xfrm>
          <a:prstGeom prst="rect">
            <a:avLst/>
          </a:prstGeom>
          <a:noFill/>
          <a:ln>
            <a:noFill/>
          </a:ln>
        </p:spPr>
      </p:pic>
      <p:pic>
        <p:nvPicPr>
          <p:cNvPr id="7" name="Imagen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6992" y="6156177"/>
            <a:ext cx="3061905" cy="2232248"/>
          </a:xfrm>
          <a:prstGeom prst="rect">
            <a:avLst/>
          </a:prstGeom>
          <a:noFill/>
          <a:ln>
            <a:noFill/>
          </a:ln>
        </p:spPr>
      </p:pic>
      <p:sp>
        <p:nvSpPr>
          <p:cNvPr id="2" name="Marcador de contenido 1"/>
          <p:cNvSpPr>
            <a:spLocks noGrp="1"/>
          </p:cNvSpPr>
          <p:nvPr>
            <p:ph/>
          </p:nvPr>
        </p:nvSpPr>
        <p:spPr>
          <a:xfrm>
            <a:off x="1030474" y="373220"/>
            <a:ext cx="4454252" cy="1973033"/>
          </a:xfrm>
        </p:spPr>
        <p:txBody>
          <a:bodyPr>
            <a:normAutofit/>
          </a:bodyPr>
          <a:lstStyle/>
          <a:p>
            <a:pPr algn="ctr"/>
            <a:endParaRPr lang="es-HN" sz="1800" b="1" dirty="0">
              <a:solidFill>
                <a:srgbClr val="008000"/>
              </a:solidFill>
            </a:endParaRPr>
          </a:p>
          <a:p>
            <a:pPr algn="ctr"/>
            <a:endParaRPr lang="es-HN" sz="1800" b="1" dirty="0">
              <a:solidFill>
                <a:srgbClr val="008000"/>
              </a:solidFill>
            </a:endParaRPr>
          </a:p>
          <a:p>
            <a:pPr algn="ctr"/>
            <a:r>
              <a:rPr lang="es-HN" sz="1800" b="1" dirty="0">
                <a:solidFill>
                  <a:srgbClr val="008000"/>
                </a:solidFill>
              </a:rPr>
              <a:t>PROYECCION SOCIAL</a:t>
            </a:r>
          </a:p>
        </p:txBody>
      </p:sp>
    </p:spTree>
    <p:extLst>
      <p:ext uri="{BB962C8B-B14F-4D97-AF65-F5344CB8AC3E}">
        <p14:creationId xmlns:p14="http://schemas.microsoft.com/office/powerpoint/2010/main" val="3460908459"/>
      </p:ext>
    </p:extLst>
  </p:cSld>
  <p:clrMapOvr>
    <a:masterClrMapping/>
  </p:clrMapOvr>
  <p:transition>
    <p:checker/>
    <p:sndAc>
      <p:stSnd loop="1">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332656" y="857250"/>
            <a:ext cx="5178425" cy="8571571"/>
          </a:xfrm>
          <a:prstGeom prst="rect">
            <a:avLst/>
          </a:prstGeom>
          <a:noFill/>
          <a:ln w="12700" cap="sq">
            <a:noFill/>
            <a:miter lim="800000"/>
            <a:headEnd type="none" w="sm" len="sm"/>
            <a:tailEnd type="none" w="sm" len="sm"/>
          </a:ln>
        </p:spPr>
        <p:txBody>
          <a:bodyPr lIns="91428" tIns="45714" rIns="91428" bIns="0">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CONSIDERANDO:</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Que nuestra Cooperativa siempre resalta con mucho orgullo las virtudes morales, ciudadanas y espíritu de servicio de las mujeres de nuestra organización y en especial las que han sobresalido dentro del Movimiento Cooperativo y en el desarrollo de la </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COOPERATIVA MIXTA UNIDAS PARA PROGRESAR LIMITADA</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CONSIDERANDO:</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Que en Sesión de la Junta Directiva, con punto Acta </a:t>
            </a:r>
            <a:r>
              <a:rPr kumimoji="0" lang="es-ES" sz="1400" b="0" i="0" u="none" strike="noStrike" kern="1200" cap="none" spc="0" normalizeH="0" baseline="0" noProof="0" dirty="0" err="1">
                <a:ln>
                  <a:noFill/>
                </a:ln>
                <a:solidFill>
                  <a:srgbClr val="080808"/>
                </a:solidFill>
                <a:effectLst/>
                <a:uLnTx/>
                <a:uFillTx/>
                <a:latin typeface="+mn-lt"/>
                <a:ea typeface="+mn-ea"/>
                <a:cs typeface="Arial" panose="020B0604020202020204" pitchFamily="34" charset="0"/>
              </a:rPr>
              <a:t>Nª</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t>
            </a:r>
            <a:r>
              <a:rPr lang="es-ES" sz="1400" b="0" dirty="0">
                <a:solidFill>
                  <a:srgbClr val="080808"/>
                </a:solidFill>
                <a:latin typeface="+mn-lt"/>
                <a:ea typeface="+mn-ea"/>
                <a:cs typeface="Arial" panose="020B0604020202020204" pitchFamily="34" charset="0"/>
              </a:rPr>
              <a:t>312</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del 01 de </a:t>
            </a:r>
            <a:r>
              <a:rPr lang="es-ES" sz="1400" b="0" dirty="0" err="1">
                <a:solidFill>
                  <a:srgbClr val="080808"/>
                </a:solidFill>
                <a:latin typeface="+mn-lt"/>
                <a:ea typeface="+mn-ea"/>
                <a:cs typeface="Arial" panose="020B0604020202020204" pitchFamily="34" charset="0"/>
              </a:rPr>
              <a:t>Marz</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o  del 2,019 se acordó nombrar a la Señora</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 MARIA CONSUELO ARGUETA RODRIGUEZ” </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por ser una socia  que ha demostrado una alta fidelidad y responsabilidad  frente a su cooperativa .</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CONSIDERANDO:</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Que la Sra</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MARIA CONSUELO ARGUETA RODRIGUEZ</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en el proceso de selección resultó ser la afiliada que reúne los requisitos para tan honroso nombramiento.</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POR TANTO LA JUNTA  DIRECTIVA.  ACUERDA:</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PRIMERO:</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Designar con el nombre de</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“MARIA CONSUELO ARGUETA RODRIGUEZ”. </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 la </a:t>
            </a:r>
            <a:r>
              <a:rPr kumimoji="0" lang="es-ES" sz="140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X</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XIV </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Asamblea General Ordinaria de la Cooperativa Mixta Unidas Para Progresar Limitada.</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SEGUNDO.</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Hacer entrega del presente </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ACUERDO</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 la Sra. </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MARIA CONSUELO ARGUETA RODRIGUEZ </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en los actos Protocolarios de </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XXIV </a:t>
            </a: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Asamblea General Ordinaria.</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0"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Márcala, La Paz,  </a:t>
            </a:r>
            <a:r>
              <a:rPr lang="es-ES" sz="1400" dirty="0">
                <a:solidFill>
                  <a:srgbClr val="080808"/>
                </a:solidFill>
                <a:latin typeface="+mn-lt"/>
                <a:ea typeface="+mn-ea"/>
                <a:cs typeface="Arial" panose="020B0604020202020204" pitchFamily="34" charset="0"/>
              </a:rPr>
              <a:t>23</a:t>
            </a: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de Marzo del 2019</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80808"/>
                </a:solidFill>
                <a:effectLst/>
                <a:uLnTx/>
                <a:uFillTx/>
                <a:latin typeface="+mn-lt"/>
                <a:ea typeface="+mn-ea"/>
                <a:cs typeface="Arial" panose="020B0604020202020204" pitchFamily="34" charset="0"/>
              </a:rPr>
              <a:t>  </a:t>
            </a:r>
            <a:endParaRPr kumimoji="0" lang="es-ES" sz="1400" b="1" i="0" u="none" strike="noStrike" kern="1200" cap="all" spc="0" normalizeH="0" baseline="0" noProof="0" dirty="0">
              <a:ln>
                <a:noFill/>
              </a:ln>
              <a:solidFill>
                <a:srgbClr val="080808"/>
              </a:solidFill>
              <a:effectLst/>
              <a:uLnTx/>
              <a:uFillTx/>
              <a:latin typeface="+mn-lt"/>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all" spc="0" normalizeH="0" baseline="0" noProof="0" dirty="0">
                <a:ln>
                  <a:noFill/>
                </a:ln>
                <a:solidFill>
                  <a:srgbClr val="008000"/>
                </a:solidFill>
                <a:effectLst/>
                <a:uLnTx/>
                <a:uFillTx/>
                <a:latin typeface="+mn-lt"/>
                <a:ea typeface="+mn-ea"/>
                <a:cs typeface="Arial" panose="020B0604020202020204" pitchFamily="34" charset="0"/>
              </a:rPr>
              <a:t>MARIA JESUS MEJIA PINEDA</a:t>
            </a:r>
          </a:p>
          <a:p>
            <a:pPr marL="0" marR="0" lvl="0" indent="0" algn="ctr"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08000"/>
                </a:solidFill>
                <a:effectLst/>
                <a:uLnTx/>
                <a:uFillTx/>
                <a:latin typeface="+mn-lt"/>
                <a:ea typeface="+mn-ea"/>
                <a:cs typeface="Arial" panose="020B0604020202020204" pitchFamily="34" charset="0"/>
              </a:rPr>
              <a:t>SECRETARIA JUNTA DIRECTIVA</a:t>
            </a:r>
          </a:p>
          <a:p>
            <a:pPr marL="0" marR="0" lvl="0" indent="0" algn="ctr" defTabSz="914400" rtl="0" eaLnBrk="0" fontAlgn="base" latinLnBrk="0" hangingPunct="0">
              <a:lnSpc>
                <a:spcPct val="100000"/>
              </a:lnSpc>
              <a:spcBef>
                <a:spcPct val="0"/>
              </a:spcBef>
              <a:spcAft>
                <a:spcPct val="0"/>
              </a:spcAft>
              <a:buClrTx/>
              <a:buSzTx/>
              <a:buFontTx/>
              <a:buNone/>
              <a:defRPr/>
            </a:pPr>
            <a:r>
              <a:rPr kumimoji="0" lang="es-ES" sz="1400" b="1" i="0" u="none" strike="noStrike" kern="1200" cap="none" spc="0" normalizeH="0" baseline="0" noProof="0" dirty="0">
                <a:ln>
                  <a:noFill/>
                </a:ln>
                <a:solidFill>
                  <a:srgbClr val="008000"/>
                </a:solidFill>
                <a:effectLst/>
                <a:uLnTx/>
                <a:uFillTx/>
                <a:latin typeface="+mn-lt"/>
                <a:ea typeface="+mn-ea"/>
                <a:cs typeface="Arial" panose="020B0604020202020204" pitchFamily="34" charset="0"/>
              </a:rPr>
              <a:t>COOMUPL </a:t>
            </a:r>
          </a:p>
          <a:p>
            <a:pPr marL="0" marR="0" lvl="0" indent="0" algn="ctr" defTabSz="914400" rtl="0" eaLnBrk="0" fontAlgn="base" latinLnBrk="0" hangingPunct="0">
              <a:lnSpc>
                <a:spcPct val="100000"/>
              </a:lnSpc>
              <a:spcBef>
                <a:spcPct val="0"/>
              </a:spcBef>
              <a:spcAft>
                <a:spcPct val="0"/>
              </a:spcAft>
              <a:buClrTx/>
              <a:buSzTx/>
              <a:buFontTx/>
              <a:buNone/>
              <a:defRPr/>
            </a:pPr>
            <a:r>
              <a:rPr kumimoji="0" lang="es-ES" sz="1200" b="0" i="0" u="none" strike="noStrike" kern="1200" cap="none" spc="0" normalizeH="0" baseline="0" noProof="0" dirty="0">
                <a:ln>
                  <a:noFill/>
                </a:ln>
                <a:solidFill>
                  <a:srgbClr val="008000"/>
                </a:solidFill>
                <a:effectLst/>
                <a:uLnTx/>
                <a:uFillTx/>
                <a:latin typeface="Comic Sans MS" panose="030F0702030302020204" pitchFamily="66" charset="0"/>
                <a:ea typeface="+mn-ea"/>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defRPr/>
            </a:pPr>
            <a:r>
              <a:rPr kumimoji="0" lang="es-ES" sz="1200" b="0" i="0" u="none" strike="noStrike" kern="1200" cap="none" spc="0" normalizeH="0" baseline="0" noProof="0" dirty="0">
                <a:ln>
                  <a:noFill/>
                </a:ln>
                <a:solidFill>
                  <a:srgbClr val="008000"/>
                </a:solidFill>
                <a:effectLst/>
                <a:uLnTx/>
                <a:uFillTx/>
                <a:latin typeface="Comic Sans MS" panose="030F0702030302020204" pitchFamily="66" charset="0"/>
                <a:ea typeface="+mn-ea"/>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defRPr/>
            </a:pPr>
            <a:endParaRPr kumimoji="0" lang="es-ES" sz="1200" b="0" i="0" u="none" strike="noStrike" kern="1200" cap="none" spc="0" normalizeH="0" baseline="0" noProof="0" dirty="0">
              <a:ln>
                <a:noFill/>
              </a:ln>
              <a:solidFill>
                <a:srgbClr val="080808"/>
              </a:solidFill>
              <a:effectLst/>
              <a:uLnTx/>
              <a:uFillTx/>
              <a:latin typeface="Comic Sans MS" panose="030F0702030302020204" pitchFamily="66" charset="0"/>
              <a:ea typeface="+mn-ea"/>
              <a:cs typeface="+mn-cs"/>
            </a:endParaRPr>
          </a:p>
        </p:txBody>
      </p:sp>
      <p:sp>
        <p:nvSpPr>
          <p:cNvPr id="5" name="Rectangle 12"/>
          <p:cNvSpPr>
            <a:spLocks noChangeArrowheads="1"/>
          </p:cNvSpPr>
          <p:nvPr/>
        </p:nvSpPr>
        <p:spPr bwMode="auto">
          <a:xfrm>
            <a:off x="596900" y="149225"/>
            <a:ext cx="5562600" cy="446088"/>
          </a:xfrm>
          <a:prstGeom prst="rect">
            <a:avLst/>
          </a:prstGeom>
          <a:noFill/>
          <a:ln w="12700" cap="sq">
            <a:noFill/>
            <a:miter lim="800000"/>
            <a:headEnd type="none" w="sm" len="sm"/>
            <a:tailEnd type="none" w="sm" len="sm"/>
          </a:ln>
        </p:spPr>
        <p:txBody>
          <a:bodyPr lIns="91428" tIns="45714" rIns="91428" bIns="45714">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s-ES" sz="2300" b="1" i="0" u="none" strike="noStrike" kern="1200" cap="none" spc="0" normalizeH="0" baseline="0" noProof="0" dirty="0">
                <a:ln>
                  <a:noFill/>
                </a:ln>
                <a:solidFill>
                  <a:srgbClr val="008000"/>
                </a:solidFill>
                <a:effectLst/>
                <a:uLnTx/>
                <a:uFillTx/>
                <a:latin typeface="Agency FB" panose="020B0503020202020204" pitchFamily="34" charset="0"/>
                <a:ea typeface="+mn-ea"/>
                <a:cs typeface="Times New Roman" panose="02020603050405020304" pitchFamily="18" charset="0"/>
              </a:rPr>
              <a:t>ACUERDO ESPECIAL </a:t>
            </a:r>
            <a:endParaRPr kumimoji="0" lang="es-ES" sz="23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gency FB" panose="020B0503020202020204" pitchFamily="34" charset="0"/>
              <a:ea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4744" y="812800"/>
            <a:ext cx="4411960" cy="734864"/>
          </a:xfrm>
        </p:spPr>
        <p:txBody>
          <a:bodyPr>
            <a:normAutofit fontScale="90000"/>
          </a:bodyPr>
          <a:lstStyle/>
          <a:p>
            <a:pPr lvl="0" algn="ctr" defTabSz="914400" eaLnBrk="0" fontAlgn="base" hangingPunct="0">
              <a:spcBef>
                <a:spcPct val="50000"/>
              </a:spcBef>
              <a:spcAft>
                <a:spcPct val="0"/>
              </a:spcAft>
              <a:defRPr/>
            </a:pPr>
            <a:r>
              <a:rPr lang="es-ES" sz="2000" dirty="0">
                <a:solidFill>
                  <a:srgbClr val="008000"/>
                </a:solidFill>
                <a:effectLst>
                  <a:outerShdw blurRad="38100" dist="38100" dir="2700000" algn="tl">
                    <a:srgbClr val="000000">
                      <a:alpha val="43137"/>
                    </a:srgbClr>
                  </a:outerShdw>
                </a:effectLst>
                <a:ea typeface="+mn-ea"/>
                <a:cs typeface="+mn-cs"/>
              </a:rPr>
              <a:t>ANTECEDENTES HISTORICOS DE LA </a:t>
            </a:r>
            <a:br>
              <a:rPr lang="es-ES" sz="2000" dirty="0">
                <a:solidFill>
                  <a:srgbClr val="008000"/>
                </a:solidFill>
                <a:effectLst>
                  <a:outerShdw blurRad="38100" dist="38100" dir="2700000" algn="tl">
                    <a:srgbClr val="000000">
                      <a:alpha val="43137"/>
                    </a:srgbClr>
                  </a:outerShdw>
                </a:effectLst>
                <a:ea typeface="+mn-ea"/>
                <a:cs typeface="+mn-cs"/>
              </a:rPr>
            </a:br>
            <a:r>
              <a:rPr lang="es-ES" sz="2000" dirty="0">
                <a:solidFill>
                  <a:srgbClr val="008000"/>
                </a:solidFill>
                <a:effectLst>
                  <a:outerShdw blurRad="38100" dist="38100" dir="2700000" algn="tl">
                    <a:srgbClr val="000000">
                      <a:alpha val="43137"/>
                    </a:srgbClr>
                  </a:outerShdw>
                </a:effectLst>
                <a:ea typeface="+mn-ea"/>
                <a:cs typeface="+mn-cs"/>
              </a:rPr>
              <a:t>COOMUPL</a:t>
            </a:r>
            <a:br>
              <a:rPr lang="es-ES" sz="2000" dirty="0">
                <a:solidFill>
                  <a:srgbClr val="008000"/>
                </a:solidFill>
                <a:effectLst>
                  <a:outerShdw blurRad="38100" dist="38100" dir="2700000" algn="tl">
                    <a:srgbClr val="000000">
                      <a:alpha val="43137"/>
                    </a:srgbClr>
                  </a:outerShdw>
                </a:effectLst>
                <a:ea typeface="+mn-ea"/>
                <a:cs typeface="+mn-cs"/>
              </a:rPr>
            </a:br>
            <a:endParaRPr lang="es-HN" dirty="0"/>
          </a:p>
        </p:txBody>
      </p:sp>
      <p:sp>
        <p:nvSpPr>
          <p:cNvPr id="3" name="Marcador de contenido 2"/>
          <p:cNvSpPr>
            <a:spLocks noGrp="1"/>
          </p:cNvSpPr>
          <p:nvPr>
            <p:ph idx="1"/>
          </p:nvPr>
        </p:nvSpPr>
        <p:spPr>
          <a:xfrm>
            <a:off x="188640" y="2195736"/>
            <a:ext cx="2611759" cy="5363095"/>
          </a:xfrm>
        </p:spPr>
        <p:txBody>
          <a:bodyPr>
            <a:normAutofit fontScale="85000" lnSpcReduction="20000"/>
          </a:bodyPr>
          <a:lstStyle/>
          <a:p>
            <a:pPr marL="365760" lvl="0" indent="-283210" algn="just">
              <a:buClr>
                <a:srgbClr val="003300"/>
              </a:buClr>
              <a:buFont typeface="Wingdings" panose="05000000000000000000" pitchFamily="2" charset="2"/>
              <a:buChar char="v"/>
              <a:defRPr/>
            </a:pPr>
            <a:r>
              <a:rPr lang="es-HN" sz="1400" dirty="0">
                <a:solidFill>
                  <a:srgbClr val="000000"/>
                </a:solidFill>
                <a:cs typeface="Arial" panose="020B0604020202020204" pitchFamily="34" charset="0"/>
              </a:rPr>
              <a:t>La Cooperativa Mixta “Unidas Para Progresar” Limitada COOMUPL.  nació en 1991 como un grupo informal de un Barrio de Márcala con 12 mujeres, realizando actividades Micro-empresariales y de la venta de sus productos dejaban un 30% de ahorros con los cuales se realizaban pequeños prestamos ellas mismas; en 1994 se constituyó en un Banco Comunal para ese entonces ya contaba con 25 mujeres y una Institución llamada UNISA les proporcionaba pequeños préstamos con una tasa del 3% mensual y el 2%  de mora. </a:t>
            </a:r>
          </a:p>
          <a:p>
            <a:pPr marL="365760" lvl="0" indent="-283210" algn="just">
              <a:buClr>
                <a:srgbClr val="003300"/>
              </a:buClr>
              <a:buFont typeface="Wingdings" panose="05000000000000000000" pitchFamily="2" charset="2"/>
              <a:buChar char="v"/>
              <a:defRPr/>
            </a:pPr>
            <a:endParaRPr lang="es-HN" sz="1400" dirty="0">
              <a:solidFill>
                <a:srgbClr val="000000"/>
              </a:solidFill>
              <a:cs typeface="Arial" panose="020B0604020202020204" pitchFamily="34" charset="0"/>
            </a:endParaRPr>
          </a:p>
          <a:p>
            <a:pPr marL="365760" lvl="0" indent="-283210" algn="just">
              <a:buClr>
                <a:srgbClr val="003300"/>
              </a:buClr>
              <a:buFont typeface="Wingdings" panose="05000000000000000000" pitchFamily="2" charset="2"/>
              <a:buChar char="v"/>
              <a:defRPr/>
            </a:pPr>
            <a:r>
              <a:rPr lang="es-HN" sz="1400" dirty="0">
                <a:solidFill>
                  <a:srgbClr val="000000"/>
                </a:solidFill>
                <a:cs typeface="Arial" panose="020B0604020202020204" pitchFamily="34" charset="0"/>
              </a:rPr>
              <a:t>El 13 de Diciembre de 1996 se obtiene la Personalidad Jurídica, para ese entonces la membresía era de  46 mujeres.- En 1998 cuando el MICH </a:t>
            </a:r>
            <a:r>
              <a:rPr lang="es-HN" sz="1400" dirty="0" err="1">
                <a:solidFill>
                  <a:srgbClr val="000000"/>
                </a:solidFill>
                <a:cs typeface="Arial" panose="020B0604020202020204" pitchFamily="34" charset="0"/>
              </a:rPr>
              <a:t>arrazó</a:t>
            </a:r>
            <a:r>
              <a:rPr lang="es-HN" sz="1400" dirty="0">
                <a:solidFill>
                  <a:srgbClr val="000000"/>
                </a:solidFill>
                <a:cs typeface="Arial" panose="020B0604020202020204" pitchFamily="34" charset="0"/>
              </a:rPr>
              <a:t> Honduras, aquí daño toda la producción y eso provocó que algunas socias no cancelaran sus compromisos a la COOMULP, por lo que la Cooperativa se vio obligada a cancelar con las aportaciones de las afiliadas a UNISA.</a:t>
            </a:r>
          </a:p>
          <a:p>
            <a:endParaRPr lang="es-HN" dirty="0"/>
          </a:p>
        </p:txBody>
      </p:sp>
      <p:sp>
        <p:nvSpPr>
          <p:cNvPr id="4" name="Rectángulo 3"/>
          <p:cNvSpPr/>
          <p:nvPr/>
        </p:nvSpPr>
        <p:spPr>
          <a:xfrm>
            <a:off x="2800399" y="2195736"/>
            <a:ext cx="3287451" cy="5940088"/>
          </a:xfrm>
          <a:prstGeom prst="rect">
            <a:avLst/>
          </a:prstGeom>
        </p:spPr>
        <p:txBody>
          <a:bodyPr wrap="square">
            <a:spAutoFit/>
          </a:bodyPr>
          <a:lstStyle/>
          <a:p>
            <a:pPr marL="365760" lvl="0" indent="-283210" algn="just" defTabSz="342900" eaLnBrk="1" fontAlgn="auto" hangingPunct="1">
              <a:spcBef>
                <a:spcPts val="750"/>
              </a:spcBef>
              <a:spcAft>
                <a:spcPts val="0"/>
              </a:spcAft>
              <a:buClr>
                <a:srgbClr val="003300"/>
              </a:buClr>
              <a:buSzPct val="80000"/>
              <a:buFont typeface="Wingdings" panose="05000000000000000000" pitchFamily="2" charset="2"/>
              <a:buChar char="v"/>
              <a:defRPr/>
            </a:pPr>
            <a:r>
              <a:rPr lang="es-HN" altLang="es-HN" sz="1200" b="0" dirty="0">
                <a:solidFill>
                  <a:srgbClr val="000000"/>
                </a:solidFill>
                <a:latin typeface="Trebuchet MS"/>
                <a:ea typeface="+mn-ea"/>
                <a:cs typeface="Arial" panose="020B0604020202020204" pitchFamily="34" charset="0"/>
              </a:rPr>
              <a:t> Posterior al MITCH se tuvieron problemas de morosidad que casi hace que desaparezca la Cooperativa,  </a:t>
            </a:r>
            <a:endParaRPr lang="es-ES" altLang="es-HN" sz="1200" b="0" dirty="0">
              <a:solidFill>
                <a:srgbClr val="000000"/>
              </a:solidFill>
              <a:latin typeface="Trebuchet MS"/>
              <a:ea typeface="+mn-ea"/>
              <a:cs typeface="Arial" panose="020B0604020202020204" pitchFamily="34" charset="0"/>
            </a:endParaRPr>
          </a:p>
          <a:p>
            <a:pPr marL="365760" lvl="0" indent="-283210" algn="just" defTabSz="342900" eaLnBrk="1" fontAlgn="auto" hangingPunct="1">
              <a:spcBef>
                <a:spcPts val="750"/>
              </a:spcBef>
              <a:spcAft>
                <a:spcPts val="0"/>
              </a:spcAft>
              <a:buClr>
                <a:srgbClr val="003300"/>
              </a:buClr>
              <a:buSzPct val="80000"/>
              <a:buFont typeface="Wingdings" panose="05000000000000000000" pitchFamily="2" charset="2"/>
              <a:buChar char="v"/>
              <a:defRPr/>
            </a:pPr>
            <a:endParaRPr lang="es-HN" altLang="es-HN" sz="1200" b="0" dirty="0">
              <a:solidFill>
                <a:srgbClr val="000000"/>
              </a:solidFill>
              <a:latin typeface="Trebuchet MS"/>
              <a:ea typeface="+mn-ea"/>
              <a:cs typeface="Arial" panose="020B0604020202020204" pitchFamily="34" charset="0"/>
            </a:endParaRPr>
          </a:p>
          <a:p>
            <a:pPr marL="365760" lvl="0" indent="-283210" algn="just" defTabSz="342900" eaLnBrk="1" fontAlgn="auto" hangingPunct="1">
              <a:spcBef>
                <a:spcPts val="750"/>
              </a:spcBef>
              <a:spcAft>
                <a:spcPts val="0"/>
              </a:spcAft>
              <a:buClr>
                <a:srgbClr val="003300"/>
              </a:buClr>
              <a:buSzPct val="80000"/>
              <a:buFont typeface="Wingdings" panose="05000000000000000000" pitchFamily="2" charset="2"/>
              <a:buChar char="v"/>
              <a:defRPr/>
            </a:pPr>
            <a:r>
              <a:rPr lang="es-HN" altLang="es-HN" sz="1200" b="0" dirty="0">
                <a:solidFill>
                  <a:srgbClr val="000000"/>
                </a:solidFill>
                <a:latin typeface="Trebuchet MS"/>
                <a:ea typeface="+mn-ea"/>
                <a:cs typeface="Arial" panose="020B0604020202020204" pitchFamily="34" charset="0"/>
              </a:rPr>
              <a:t> En 1999 reiniciaron las actividades pero dando la apertura que se afiliara mayor número de mujeres de todos los municipios del Departamento de La Paz y no solo del casco Urbano de Márcala, tal como se venía trabajando hasta esa fecha.</a:t>
            </a:r>
            <a:r>
              <a:rPr lang="es-ES" altLang="es-HN" sz="1200" b="0" dirty="0">
                <a:solidFill>
                  <a:srgbClr val="000000"/>
                </a:solidFill>
                <a:latin typeface="Trebuchet MS"/>
                <a:ea typeface="+mn-ea"/>
                <a:cs typeface="Arial" panose="020B0604020202020204" pitchFamily="34" charset="0"/>
              </a:rPr>
              <a:t/>
            </a:r>
            <a:br>
              <a:rPr lang="es-ES" altLang="es-HN" sz="1200" b="0" dirty="0">
                <a:solidFill>
                  <a:srgbClr val="000000"/>
                </a:solidFill>
                <a:latin typeface="Trebuchet MS"/>
                <a:ea typeface="+mn-ea"/>
                <a:cs typeface="Arial" panose="020B0604020202020204" pitchFamily="34" charset="0"/>
              </a:rPr>
            </a:br>
            <a:endParaRPr lang="es-ES" altLang="es-HN" sz="1200" b="0" dirty="0">
              <a:solidFill>
                <a:srgbClr val="000000"/>
              </a:solidFill>
              <a:latin typeface="Trebuchet MS"/>
              <a:ea typeface="+mn-ea"/>
              <a:cs typeface="Arial" panose="020B0604020202020204" pitchFamily="34" charset="0"/>
            </a:endParaRPr>
          </a:p>
          <a:p>
            <a:pPr marL="365760" lvl="0" indent="-283210" algn="just" defTabSz="342900" eaLnBrk="1" fontAlgn="auto" hangingPunct="1">
              <a:spcBef>
                <a:spcPts val="750"/>
              </a:spcBef>
              <a:spcAft>
                <a:spcPts val="0"/>
              </a:spcAft>
              <a:buClr>
                <a:srgbClr val="003300"/>
              </a:buClr>
              <a:buSzPct val="80000"/>
              <a:buFont typeface="Wingdings" panose="05000000000000000000" pitchFamily="2" charset="2"/>
              <a:buChar char="v"/>
              <a:defRPr/>
            </a:pPr>
            <a:r>
              <a:rPr lang="es-HN" altLang="es-HN" sz="1200" b="0" dirty="0">
                <a:solidFill>
                  <a:srgbClr val="000000"/>
                </a:solidFill>
                <a:latin typeface="Trebuchet MS"/>
                <a:ea typeface="+mn-ea"/>
                <a:cs typeface="Arial" panose="020B0604020202020204" pitchFamily="34" charset="0"/>
              </a:rPr>
              <a:t>Actualmente son más de 18,077 (5,429 mujeres, 5911 hombres y 6737 niños; se atiende los 19 municipios que tiene  el Departamento de La Paz, y el Departamento de Intibucá; diseminadas en los municipios descritos ; así como también, contamos con dos edificio propios, 36 empleados distribuidos en las 5 Ventanillas y la Oficinas  principal ubicada en el Barrio Concepción, Márcala, La Paz.  Las Ventanillas están ubicadas en:  La Florida, Municipio de </a:t>
            </a:r>
            <a:r>
              <a:rPr lang="es-HN" altLang="es-HN" sz="1200" b="0" dirty="0" err="1">
                <a:solidFill>
                  <a:srgbClr val="000000"/>
                </a:solidFill>
                <a:latin typeface="Trebuchet MS"/>
                <a:ea typeface="+mn-ea"/>
                <a:cs typeface="Arial" panose="020B0604020202020204" pitchFamily="34" charset="0"/>
              </a:rPr>
              <a:t>Opatoro</a:t>
            </a:r>
            <a:r>
              <a:rPr lang="es-HN" altLang="es-HN" sz="1200" b="0" dirty="0">
                <a:solidFill>
                  <a:srgbClr val="000000"/>
                </a:solidFill>
                <a:latin typeface="Trebuchet MS"/>
                <a:ea typeface="+mn-ea"/>
                <a:cs typeface="Arial" panose="020B0604020202020204" pitchFamily="34" charset="0"/>
              </a:rPr>
              <a:t>, los Planes, Municipio de Santa María, Santiago </a:t>
            </a:r>
            <a:r>
              <a:rPr lang="es-HN" altLang="es-HN" sz="1200" b="0" dirty="0" err="1">
                <a:solidFill>
                  <a:srgbClr val="000000"/>
                </a:solidFill>
                <a:latin typeface="Trebuchet MS"/>
                <a:ea typeface="+mn-ea"/>
                <a:cs typeface="Arial" panose="020B0604020202020204" pitchFamily="34" charset="0"/>
              </a:rPr>
              <a:t>Puringla</a:t>
            </a:r>
            <a:r>
              <a:rPr lang="es-HN" altLang="es-HN" sz="1200" b="0" dirty="0">
                <a:solidFill>
                  <a:srgbClr val="000000"/>
                </a:solidFill>
                <a:latin typeface="Trebuchet MS"/>
                <a:ea typeface="+mn-ea"/>
                <a:cs typeface="Arial" panose="020B0604020202020204" pitchFamily="34" charset="0"/>
              </a:rPr>
              <a:t>,   San Antonio  del Norte,  Departamento de La </a:t>
            </a:r>
            <a:r>
              <a:rPr lang="es-HN" altLang="es-HN" sz="1200" b="0" dirty="0">
                <a:solidFill>
                  <a:srgbClr val="000000"/>
                </a:solidFill>
                <a:latin typeface="Trebuchet MS"/>
                <a:ea typeface="+mn-ea"/>
                <a:cs typeface="Times New Roman" panose="02020603050405020304" pitchFamily="18" charset="0"/>
              </a:rPr>
              <a:t>Paz y La Esperanza Departamento de Intibucá.  </a:t>
            </a:r>
            <a:r>
              <a:rPr lang="es-HN" altLang="es-HN" sz="1200" b="0" dirty="0">
                <a:solidFill>
                  <a:srgbClr val="000000"/>
                </a:solidFill>
                <a:latin typeface="Comic Sans MS" panose="030F0702030302020204" pitchFamily="66" charset="0"/>
                <a:ea typeface="+mn-ea"/>
                <a:cs typeface="Times New Roman" panose="02020603050405020304" pitchFamily="18" charset="0"/>
              </a:rPr>
              <a:t>.</a:t>
            </a:r>
            <a:r>
              <a:rPr lang="es-ES" altLang="es-HN" sz="1200" b="0" dirty="0">
                <a:solidFill>
                  <a:srgbClr val="000000"/>
                </a:solidFill>
                <a:latin typeface="Comic Sans MS" panose="030F0702030302020204" pitchFamily="66" charset="0"/>
                <a:ea typeface="+mn-ea"/>
                <a:cs typeface="Times New Roman" panose="02020603050405020304" pitchFamily="18" charset="0"/>
              </a:rPr>
              <a:t/>
            </a:r>
            <a:br>
              <a:rPr lang="es-ES" altLang="es-HN" sz="1200" b="0" dirty="0">
                <a:solidFill>
                  <a:srgbClr val="000000"/>
                </a:solidFill>
                <a:latin typeface="Comic Sans MS" panose="030F0702030302020204" pitchFamily="66" charset="0"/>
                <a:ea typeface="+mn-ea"/>
                <a:cs typeface="Times New Roman" panose="02020603050405020304" pitchFamily="18" charset="0"/>
              </a:rPr>
            </a:br>
            <a:endParaRPr lang="es-ES" altLang="es-HN" sz="1200" b="0" dirty="0">
              <a:solidFill>
                <a:srgbClr val="000000"/>
              </a:solidFill>
              <a:latin typeface="Comic Sans MS" panose="030F0702030302020204" pitchFamily="66" charset="0"/>
              <a:ea typeface="+mn-ea"/>
              <a:cs typeface="Times New Roman" panose="02020603050405020304" pitchFamily="18" charset="0"/>
            </a:endParaRPr>
          </a:p>
        </p:txBody>
      </p:sp>
    </p:spTree>
    <p:extLst>
      <p:ext uri="{BB962C8B-B14F-4D97-AF65-F5344CB8AC3E}">
        <p14:creationId xmlns:p14="http://schemas.microsoft.com/office/powerpoint/2010/main" val="170841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31706" y="1403648"/>
            <a:ext cx="5793643" cy="2423800"/>
          </a:xfrm>
          <a:prstGeom prst="rect">
            <a:avLst/>
          </a:prstGeom>
        </p:spPr>
      </p:pic>
      <p:sp>
        <p:nvSpPr>
          <p:cNvPr id="5" name="Rectangle 1099"/>
          <p:cNvSpPr txBox="1">
            <a:spLocks noChangeArrowheads="1"/>
          </p:cNvSpPr>
          <p:nvPr/>
        </p:nvSpPr>
        <p:spPr>
          <a:xfrm>
            <a:off x="406148" y="4259172"/>
            <a:ext cx="5444758" cy="2294632"/>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panose="05040102010807070707" pitchFamily="18" charset="2"/>
              <a:buChar char=""/>
              <a:defRPr sz="900" kern="1200">
                <a:solidFill>
                  <a:schemeClr val="tx1">
                    <a:lumMod val="75000"/>
                    <a:lumOff val="25000"/>
                  </a:schemeClr>
                </a:solidFill>
                <a:latin typeface="+mn-lt"/>
                <a:ea typeface="+mn-ea"/>
                <a:cs typeface="+mn-cs"/>
              </a:defRPr>
            </a:lvl9pPr>
          </a:lstStyle>
          <a:p>
            <a:pPr marL="419100" indent="-382905" algn="ctr" fontAlgn="auto">
              <a:lnSpc>
                <a:spcPct val="80000"/>
              </a:lnSpc>
              <a:buFontTx/>
              <a:buNone/>
              <a:defRPr/>
            </a:pPr>
            <a:r>
              <a:rPr lang="es-ES" sz="1800" b="1" dirty="0">
                <a:latin typeface="+mj-lt"/>
                <a:cs typeface="Courier New" panose="02070309020205020404" pitchFamily="49" charset="0"/>
              </a:rPr>
              <a:t> </a:t>
            </a:r>
            <a:r>
              <a:rPr lang="es-ES" sz="1800" dirty="0">
                <a:solidFill>
                  <a:srgbClr val="008000"/>
                </a:solidFill>
                <a:effectLst>
                  <a:outerShdw blurRad="38100" dist="38100" dir="2700000" algn="tl">
                    <a:srgbClr val="000000">
                      <a:alpha val="43137"/>
                    </a:srgbClr>
                  </a:outerShdw>
                </a:effectLst>
                <a:latin typeface="+mj-lt"/>
                <a:cs typeface="Courier New" panose="02070309020205020404" pitchFamily="49" charset="0"/>
              </a:rPr>
              <a:t>Visión</a:t>
            </a:r>
            <a:endParaRPr lang="es-ES" sz="1800" dirty="0">
              <a:solidFill>
                <a:srgbClr val="008000"/>
              </a:solidFill>
              <a:effectLst>
                <a:outerShdw blurRad="38100" dist="38100" dir="2700000" algn="tl">
                  <a:srgbClr val="000000">
                    <a:alpha val="43137"/>
                  </a:srgbClr>
                </a:outerShdw>
              </a:effectLst>
              <a:latin typeface="+mj-lt"/>
              <a:cs typeface="Times New Roman" panose="02020603050405020304" pitchFamily="18" charset="0"/>
            </a:endParaRPr>
          </a:p>
          <a:p>
            <a:pPr marL="419100" indent="-382905" algn="just" fontAlgn="auto">
              <a:lnSpc>
                <a:spcPct val="80000"/>
              </a:lnSpc>
              <a:buFontTx/>
              <a:buNone/>
              <a:defRPr/>
            </a:pPr>
            <a:r>
              <a:rPr lang="es-ES" b="1" dirty="0">
                <a:solidFill>
                  <a:srgbClr val="000000"/>
                </a:solidFill>
                <a:latin typeface="Comic Sans MS" panose="030F0702030302020204" pitchFamily="66" charset="0"/>
                <a:cs typeface="Courier New" panose="02070309020205020404" pitchFamily="49" charset="0"/>
              </a:rPr>
              <a:t> </a:t>
            </a:r>
            <a:endParaRPr lang="es-ES" sz="1400" b="1" dirty="0">
              <a:solidFill>
                <a:srgbClr val="000000"/>
              </a:solidFill>
              <a:cs typeface="Times New Roman" panose="02020603050405020304" pitchFamily="18" charset="0"/>
            </a:endParaRPr>
          </a:p>
          <a:p>
            <a:pPr marL="419100" indent="-382905" algn="just" fontAlgn="auto">
              <a:lnSpc>
                <a:spcPct val="80000"/>
              </a:lnSpc>
              <a:buFontTx/>
              <a:buNone/>
              <a:defRPr/>
            </a:pPr>
            <a:r>
              <a:rPr lang="es-ES_tradnl" sz="1400" b="0" dirty="0">
                <a:cs typeface="Arial" panose="020B0604020202020204" pitchFamily="34" charset="0"/>
              </a:rPr>
              <a:t>       </a:t>
            </a:r>
            <a:r>
              <a:rPr lang="es-ES_tradnl" sz="1400" b="1" dirty="0">
                <a:cs typeface="Arial" panose="020B0604020202020204" pitchFamily="34" charset="0"/>
              </a:rPr>
              <a:t>Seremos una cooperativa sólida, competitiva y con identidad propia, líder en la región que dará respuesta a las necesidades en forma oportuna a sus afiliadas de una manera integral, para propiciar el desarrollo socio-económico de sus familias y su comunidad, manteniendo firme los valores y principios Cooperativistas</a:t>
            </a:r>
            <a:r>
              <a:rPr lang="es-ES_tradnl" sz="1400" b="1" dirty="0">
                <a:cs typeface="Courier New" panose="02070309020205020404" pitchFamily="49" charset="0"/>
              </a:rPr>
              <a:t>. </a:t>
            </a:r>
            <a:endParaRPr lang="es-ES" sz="1400" b="1" dirty="0"/>
          </a:p>
        </p:txBody>
      </p:sp>
    </p:spTree>
    <p:extLst>
      <p:ext uri="{BB962C8B-B14F-4D97-AF65-F5344CB8AC3E}">
        <p14:creationId xmlns:p14="http://schemas.microsoft.com/office/powerpoint/2010/main" val="126710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p:cNvSpPr>
            <a:spLocks noGrp="1"/>
          </p:cNvSpPr>
          <p:nvPr>
            <p:ph idx="1"/>
          </p:nvPr>
        </p:nvSpPr>
        <p:spPr>
          <a:xfrm>
            <a:off x="174975" y="16009"/>
            <a:ext cx="6450069" cy="8948479"/>
          </a:xfrm>
        </p:spPr>
        <p:txBody>
          <a:bodyPr vert="horz" lIns="91440" tIns="45720" rIns="91440" bIns="45720" rtlCol="0">
            <a:normAutofit fontScale="92500"/>
          </a:bodyPr>
          <a:lstStyle/>
          <a:p>
            <a:pPr marL="0" marR="0" lvl="0" indent="0" algn="ctr"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HN" sz="1500" b="1" i="0" u="none" strike="noStrike" kern="1200" cap="none" spc="0" normalizeH="0" baseline="0" noProof="0" dirty="0">
                <a:ln>
                  <a:noFill/>
                </a:ln>
                <a:solidFill>
                  <a:srgbClr val="008000"/>
                </a:solidFill>
                <a:effectLst/>
                <a:uLnTx/>
                <a:uFillTx/>
                <a:latin typeface="+mj-lt"/>
                <a:ea typeface="+mn-ea"/>
                <a:cs typeface="+mn-cs"/>
              </a:rPr>
              <a:t>  HOJA DE VIDA DE LA HOMENAJEADA DE LA COOMUPL</a:t>
            </a:r>
          </a:p>
          <a:p>
            <a:pPr marL="0" marR="0" lvl="0" indent="0"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lang="es-HN" sz="1500" b="1" dirty="0"/>
          </a:p>
          <a:p>
            <a:pPr marL="0" marR="0" lvl="0" indent="0"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15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229235" marR="0" lvl="0" indent="-229235"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r>
              <a:rPr kumimoji="0" lang="es-HN" sz="1300" b="1" i="0" u="none" strike="noStrike" kern="1200" cap="none" spc="0" normalizeH="0" baseline="0" noProof="0" dirty="0">
                <a:ln>
                  <a:noFill/>
                </a:ln>
                <a:solidFill>
                  <a:schemeClr val="tx1">
                    <a:lumMod val="75000"/>
                    <a:lumOff val="25000"/>
                  </a:schemeClr>
                </a:solidFill>
                <a:effectLst/>
                <a:uLnTx/>
                <a:uFillTx/>
              </a:rPr>
              <a:t>Nombre</a:t>
            </a:r>
            <a:r>
              <a:rPr kumimoji="0" lang="es-HN" sz="1300" i="0" u="none" strike="noStrike" kern="1200" cap="none" spc="0" normalizeH="0" baseline="0" noProof="0" dirty="0">
                <a:ln>
                  <a:noFill/>
                </a:ln>
                <a:solidFill>
                  <a:schemeClr val="tx1">
                    <a:lumMod val="75000"/>
                    <a:lumOff val="25000"/>
                  </a:schemeClr>
                </a:solidFill>
                <a:effectLst/>
                <a:uLnTx/>
                <a:uFillTx/>
              </a:rPr>
              <a:t>:                                  </a:t>
            </a:r>
            <a:r>
              <a:rPr lang="es-HN" sz="1300" dirty="0"/>
              <a:t>María Consuelo Argueta Rodriguez</a:t>
            </a:r>
            <a:r>
              <a:rPr kumimoji="0" lang="es-HN" sz="1300" i="0" u="none" strike="noStrike" kern="1200" cap="none" spc="0" normalizeH="0" baseline="0" noProof="0" dirty="0">
                <a:ln>
                  <a:noFill/>
                </a:ln>
                <a:solidFill>
                  <a:schemeClr val="tx1">
                    <a:lumMod val="75000"/>
                    <a:lumOff val="25000"/>
                  </a:schemeClr>
                </a:solidFill>
                <a:effectLst/>
                <a:uLnTx/>
                <a:uFillTx/>
              </a:rPr>
              <a:t> </a:t>
            </a:r>
          </a:p>
          <a:p>
            <a:pPr marL="229235" marR="0" lvl="0" indent="-229235"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r>
              <a:rPr kumimoji="0" lang="es-HN" sz="1300" b="1" i="0" u="none" strike="noStrike" kern="1200" cap="none" spc="0" normalizeH="0" baseline="0" noProof="0" dirty="0">
                <a:ln>
                  <a:noFill/>
                </a:ln>
                <a:solidFill>
                  <a:schemeClr val="tx1">
                    <a:lumMod val="75000"/>
                    <a:lumOff val="25000"/>
                  </a:schemeClr>
                </a:solidFill>
                <a:effectLst/>
                <a:uLnTx/>
                <a:uFillTx/>
              </a:rPr>
              <a:t>Identidad:                               </a:t>
            </a:r>
            <a:r>
              <a:rPr kumimoji="0" lang="es-HN" sz="1300" i="0" u="none" strike="noStrike" kern="1200" cap="none" spc="0" normalizeH="0" baseline="0" noProof="0" dirty="0">
                <a:ln>
                  <a:noFill/>
                </a:ln>
                <a:solidFill>
                  <a:schemeClr val="tx1">
                    <a:lumMod val="75000"/>
                    <a:lumOff val="25000"/>
                  </a:schemeClr>
                </a:solidFill>
                <a:effectLst/>
                <a:uLnTx/>
                <a:uFillTx/>
              </a:rPr>
              <a:t>1208 1954</a:t>
            </a:r>
            <a:r>
              <a:rPr kumimoji="0" lang="es-HN" sz="1300" i="0" u="none" strike="noStrike" kern="1200" cap="none" spc="0" normalizeH="0" noProof="0" dirty="0">
                <a:ln>
                  <a:noFill/>
                </a:ln>
                <a:solidFill>
                  <a:schemeClr val="tx1">
                    <a:lumMod val="75000"/>
                    <a:lumOff val="25000"/>
                  </a:schemeClr>
                </a:solidFill>
                <a:effectLst/>
                <a:uLnTx/>
                <a:uFillTx/>
              </a:rPr>
              <a:t> 00163</a:t>
            </a:r>
            <a:endParaRPr kumimoji="0" lang="es-HN" sz="1300" i="0" u="none" strike="noStrike" kern="1200" cap="none" spc="0" normalizeH="0" baseline="0" noProof="0" dirty="0">
              <a:ln>
                <a:noFill/>
              </a:ln>
              <a:solidFill>
                <a:schemeClr val="tx1">
                  <a:lumMod val="75000"/>
                  <a:lumOff val="25000"/>
                </a:schemeClr>
              </a:solidFill>
              <a:effectLst/>
              <a:uLnTx/>
              <a:uFillTx/>
            </a:endParaRPr>
          </a:p>
          <a:p>
            <a:pPr marL="229235" marR="0" lvl="0" indent="-229235"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r>
              <a:rPr kumimoji="0" lang="es-HN" sz="1300" b="1" i="0" u="none" strike="noStrike" kern="1200" cap="none" spc="0" normalizeH="0" baseline="0" noProof="0" dirty="0">
                <a:ln>
                  <a:noFill/>
                </a:ln>
                <a:solidFill>
                  <a:schemeClr val="tx1">
                    <a:lumMod val="75000"/>
                    <a:lumOff val="25000"/>
                  </a:schemeClr>
                </a:solidFill>
                <a:effectLst/>
                <a:uLnTx/>
                <a:uFillTx/>
              </a:rPr>
              <a:t>Lugar y fecha de Nacimiento: </a:t>
            </a:r>
            <a:r>
              <a:rPr lang="es-HN" sz="1300" dirty="0"/>
              <a:t>Montaña Verde  27 septiembre  1954.</a:t>
            </a:r>
            <a:endParaRPr kumimoji="0" lang="es-HN" sz="1300" i="0" u="none" strike="noStrike" kern="1200" cap="none" spc="0" normalizeH="0" baseline="0" noProof="0" dirty="0">
              <a:ln>
                <a:noFill/>
              </a:ln>
              <a:solidFill>
                <a:schemeClr val="tx1">
                  <a:lumMod val="75000"/>
                  <a:lumOff val="25000"/>
                </a:schemeClr>
              </a:solidFill>
              <a:effectLst/>
              <a:uLnTx/>
              <a:uFillTx/>
            </a:endParaRPr>
          </a:p>
          <a:p>
            <a:pPr marL="229235" marR="0" lvl="0" indent="-229235" algn="l"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r>
              <a:rPr kumimoji="0" lang="es-HN" sz="1300" b="1" i="0" u="none" strike="noStrike" kern="1200" cap="none" spc="0" normalizeH="0" baseline="0" noProof="0" dirty="0">
                <a:ln>
                  <a:noFill/>
                </a:ln>
                <a:solidFill>
                  <a:schemeClr val="tx1">
                    <a:lumMod val="75000"/>
                    <a:lumOff val="25000"/>
                  </a:schemeClr>
                </a:solidFill>
                <a:effectLst/>
                <a:uLnTx/>
                <a:uFillTx/>
              </a:rPr>
              <a:t>Esposo:	</a:t>
            </a:r>
            <a:r>
              <a:rPr kumimoji="0" lang="es-HN" sz="1300" i="0" u="none" strike="noStrike" kern="1200" cap="none" spc="0" normalizeH="0" baseline="0" noProof="0" dirty="0">
                <a:ln>
                  <a:noFill/>
                </a:ln>
                <a:solidFill>
                  <a:schemeClr val="tx1">
                    <a:lumMod val="75000"/>
                    <a:lumOff val="25000"/>
                  </a:schemeClr>
                </a:solidFill>
                <a:effectLst/>
                <a:uLnTx/>
                <a:uFillTx/>
              </a:rPr>
              <a:t>                             </a:t>
            </a:r>
            <a:r>
              <a:rPr kumimoji="0" lang="es-HN" sz="1300" i="0" u="none" strike="noStrike" kern="1200" cap="none" spc="0" normalizeH="0" noProof="0" dirty="0">
                <a:ln>
                  <a:noFill/>
                </a:ln>
                <a:solidFill>
                  <a:schemeClr val="tx1">
                    <a:lumMod val="75000"/>
                    <a:lumOff val="25000"/>
                  </a:schemeClr>
                </a:solidFill>
                <a:effectLst/>
                <a:uLnTx/>
                <a:uFillTx/>
              </a:rPr>
              <a:t> </a:t>
            </a:r>
            <a:r>
              <a:rPr kumimoji="0" lang="es-HN" sz="1300" i="0" u="none" strike="noStrike" kern="1200" cap="none" spc="0" normalizeH="0" baseline="0" noProof="0" dirty="0">
                <a:ln>
                  <a:noFill/>
                </a:ln>
                <a:solidFill>
                  <a:schemeClr val="tx1">
                    <a:lumMod val="75000"/>
                    <a:lumOff val="25000"/>
                  </a:schemeClr>
                </a:solidFill>
                <a:effectLst/>
                <a:uLnTx/>
                <a:uFillTx/>
              </a:rPr>
              <a:t>Crisanto Rodriguez.</a:t>
            </a: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HN" sz="1300" b="1" i="0" u="none" strike="noStrike" kern="1200" cap="none" spc="0" normalizeH="0" baseline="0" noProof="0" dirty="0">
                <a:ln>
                  <a:noFill/>
                </a:ln>
                <a:solidFill>
                  <a:schemeClr val="tx1">
                    <a:lumMod val="75000"/>
                    <a:lumOff val="25000"/>
                  </a:schemeClr>
                </a:solidFill>
                <a:effectLst/>
                <a:uLnTx/>
                <a:uFillTx/>
              </a:rPr>
              <a:t>    Nombre de los Hijos</a:t>
            </a:r>
            <a:r>
              <a:rPr kumimoji="0" lang="es-HN" sz="1300" i="0" u="none" strike="noStrike" kern="1200" cap="none" spc="0" normalizeH="0" baseline="0" noProof="0" dirty="0">
                <a:ln>
                  <a:noFill/>
                </a:ln>
                <a:solidFill>
                  <a:schemeClr val="tx1">
                    <a:lumMod val="75000"/>
                    <a:lumOff val="25000"/>
                  </a:schemeClr>
                </a:solidFill>
                <a:effectLst/>
                <a:uLnTx/>
                <a:uFillTx/>
              </a:rPr>
              <a:t>:       </a:t>
            </a:r>
            <a:r>
              <a:rPr kumimoji="0" lang="es-HN" sz="1300" i="0" u="none" strike="noStrike" kern="1200" cap="none" spc="0" normalizeH="0" noProof="0" dirty="0">
                <a:ln>
                  <a:noFill/>
                </a:ln>
                <a:solidFill>
                  <a:schemeClr val="tx1">
                    <a:lumMod val="75000"/>
                    <a:lumOff val="25000"/>
                  </a:schemeClr>
                </a:solidFill>
                <a:effectLst/>
                <a:uLnTx/>
                <a:uFillTx/>
              </a:rPr>
              <a:t>   </a:t>
            </a:r>
            <a:r>
              <a:rPr kumimoji="0" lang="es-HN" sz="1300" i="0" u="none" strike="noStrike" kern="1200" cap="none" spc="0" normalizeH="0" baseline="0" noProof="0" dirty="0">
                <a:ln>
                  <a:noFill/>
                </a:ln>
                <a:solidFill>
                  <a:schemeClr val="tx1">
                    <a:lumMod val="75000"/>
                    <a:lumOff val="25000"/>
                  </a:schemeClr>
                </a:solidFill>
                <a:effectLst/>
                <a:uLnTx/>
                <a:uFillTx/>
              </a:rPr>
              <a:t>Adalinda, Eduardo</a:t>
            </a:r>
            <a:r>
              <a:rPr lang="es-HN" sz="1300" baseline="0" dirty="0"/>
              <a:t> </a:t>
            </a:r>
            <a:r>
              <a:rPr kumimoji="0" lang="es-HN" sz="1300" i="0" u="none" strike="noStrike" kern="1200" cap="none" spc="0" normalizeH="0" noProof="0" dirty="0">
                <a:ln>
                  <a:noFill/>
                </a:ln>
                <a:solidFill>
                  <a:schemeClr val="tx1">
                    <a:lumMod val="75000"/>
                    <a:lumOff val="25000"/>
                  </a:schemeClr>
                </a:solidFill>
                <a:effectLst/>
                <a:uLnTx/>
                <a:uFillTx/>
              </a:rPr>
              <a:t>Alfredo, Mirian Yamileth, Sandra Maritza, Anibal Oscar, Roberto Adán, Crisanto,</a:t>
            </a:r>
            <a:r>
              <a:rPr kumimoji="0" lang="es-HN" sz="1300" i="0" u="none" strike="noStrike" kern="1200" cap="none" spc="0" normalizeH="0" baseline="0" noProof="0" dirty="0">
                <a:ln>
                  <a:noFill/>
                </a:ln>
                <a:solidFill>
                  <a:schemeClr val="tx1">
                    <a:lumMod val="75000"/>
                    <a:lumOff val="25000"/>
                  </a:schemeClr>
                </a:solidFill>
                <a:effectLst/>
                <a:uLnTx/>
                <a:uFillTx/>
              </a:rPr>
              <a:t> Doris, Nelson,</a:t>
            </a:r>
            <a:r>
              <a:rPr kumimoji="0" lang="es-HN" sz="1300" i="0" u="none" strike="noStrike" kern="1200" cap="none" spc="0" normalizeH="0" noProof="0" dirty="0">
                <a:ln>
                  <a:noFill/>
                </a:ln>
                <a:solidFill>
                  <a:schemeClr val="tx1">
                    <a:lumMod val="75000"/>
                    <a:lumOff val="25000"/>
                  </a:schemeClr>
                </a:solidFill>
                <a:effectLst/>
                <a:uLnTx/>
                <a:uFillTx/>
              </a:rPr>
              <a:t> María</a:t>
            </a:r>
            <a:r>
              <a:rPr lang="es-HN" sz="1300" dirty="0"/>
              <a:t> y Mario Geovani.</a:t>
            </a:r>
            <a:r>
              <a:rPr kumimoji="0" lang="es-HN" sz="1300" i="0" u="none" strike="noStrike" kern="1200" cap="none" spc="0" normalizeH="0" baseline="0" noProof="0" dirty="0">
                <a:ln>
                  <a:noFill/>
                </a:ln>
                <a:solidFill>
                  <a:schemeClr val="tx1">
                    <a:lumMod val="75000"/>
                    <a:lumOff val="25000"/>
                  </a:schemeClr>
                </a:solidFill>
                <a:effectLst/>
                <a:uLnTx/>
                <a:uFillTx/>
              </a:rPr>
              <a:t> </a:t>
            </a:r>
            <a:r>
              <a:rPr kumimoji="0" lang="es-HN" sz="19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r>
              <a:rPr kumimoji="0" lang="es-HN" sz="1350" i="0" u="none" strike="noStrike" kern="1200" cap="none" spc="0" normalizeH="0" baseline="0" noProof="0" dirty="0">
                <a:ln>
                  <a:noFill/>
                </a:ln>
                <a:solidFill>
                  <a:schemeClr val="tx1">
                    <a:lumMod val="75000"/>
                    <a:lumOff val="25000"/>
                  </a:schemeClr>
                </a:solidFill>
                <a:effectLst/>
                <a:uLnTx/>
                <a:uFillTx/>
              </a:rPr>
              <a:t>Proviene</a:t>
            </a:r>
            <a:r>
              <a:rPr kumimoji="0" lang="es-HN" sz="1350" i="0" u="none" strike="noStrike" kern="1200" cap="none" spc="0" normalizeH="0" noProof="0" dirty="0">
                <a:ln>
                  <a:noFill/>
                </a:ln>
                <a:solidFill>
                  <a:schemeClr val="tx1">
                    <a:lumMod val="75000"/>
                    <a:lumOff val="25000"/>
                  </a:schemeClr>
                </a:solidFill>
                <a:effectLst/>
                <a:uLnTx/>
                <a:uFillTx/>
              </a:rPr>
              <a:t> de una familia de nueve hermanos siendo la sexta integrante de esa familia, su domicilio fue hasta el año 2000 en la Aldea de Montaña Verde su dedicación fue siempre la agricultura, específicamente a la producción de granos básicos y ganadería, pasión que compartía con su compañero de hogar enfrentando todas las dificultades que se presentan en la mayor parte de las zonas rurales, en particular no tenían el servicio de agua potable, por lo que se veían en la necesidad de recorrer grandes distancias para poder conseguir tan vital liquido, tanto para su uso personal como para el mantenimiento de sus cultivos, en el año 2000 se dispuso a darle un giro a su vida, producto de su situación actual en su matrimonio decidió separarse de su esposo, ya que El era un enfermo alcohólico, y debido a esto ella era victima de violencia domestica ya que sufría golpes físicos, maltratos verbales y además de todo no contaba con la ayuda económica que como responsabilidad tiene el esposo dentro del vínculo familiar, a partir de ese año se mudo a la aldea Las Flores, su domicilio actual,  y para continuar con el sustento familiar que ahora estaba bajo su responsabilidad se dispuso a realizar oficios que la destacan como una mujer y madre ejemplar para la sociedad, realizaba ventas de pan, engorde y destazo de cerdos, y venta de derivados de la leche, actividades que le permitieron ayudar a sus hijos a lograr sus objetivos, logrando darles la educación que se merecían. Toda su vida se había enfrentado sola a grandes desafíos pero logro salir adelante por su disposición y valentía como mujer capaz. En el año 2009 decidió emprender con mas acciones que la ayudarían a seguir superando su vida, por lo que tomo la decisión de afiliarse a la COOMUPL, pues por mucho tiempo esperaba encontrar una Institución que confiara en la capacidad de las mujeres, y encontró en la cooperativa esa oportunidad de hacer realidad sus metas con el apoyo de financiamiento que le permitieron avanzar en el logro de sus objetivos. A partir de ese año se convirtió en una de las socias fieles a la Cooperativa, pues trabaja únicamente con esta Institución y con la cual</a:t>
            </a:r>
            <a:r>
              <a:rPr lang="es-HN" dirty="0"/>
              <a:t> a ayudado a sus hijos a realizar sus sueños y quienes en la actualidad colaboran con ella para que logre solventar sus responsabilidades, se destaca por ser muy responsable y excelente socia en la actualidad, acción que la hace merecedora de tan honrosa dedicación.</a:t>
            </a:r>
            <a:endParaRPr kumimoji="0" lang="es-HN" sz="1350" i="0" u="none" strike="noStrike" kern="1200" cap="none" spc="0" normalizeH="0" baseline="0" noProof="0" dirty="0">
              <a:ln>
                <a:noFill/>
              </a:ln>
              <a:solidFill>
                <a:schemeClr val="tx1">
                  <a:lumMod val="75000"/>
                  <a:lumOff val="25000"/>
                </a:schemeClr>
              </a:solidFill>
              <a:effectLst/>
              <a:uLnTx/>
              <a:uFillTx/>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1350" i="0" u="none" strike="noStrike" kern="1200" cap="none" spc="0" normalizeH="0" baseline="0" noProof="0" dirty="0">
              <a:ln>
                <a:noFill/>
              </a:ln>
              <a:solidFill>
                <a:schemeClr val="tx1">
                  <a:lumMod val="75000"/>
                  <a:lumOff val="25000"/>
                </a:schemeClr>
              </a:solidFill>
              <a:effectLst/>
              <a:uLnTx/>
              <a:uFillTx/>
            </a:endParaRPr>
          </a:p>
          <a:p>
            <a:pPr marL="0" marR="0" lvl="0" indent="0"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None/>
              <a:defRPr/>
            </a:pPr>
            <a:endParaRPr kumimoji="0" lang="es-HN" sz="1350" i="0" u="none" strike="noStrike" kern="1200" cap="none" spc="0" normalizeH="0" baseline="0" noProof="0" dirty="0">
              <a:ln>
                <a:noFill/>
              </a:ln>
              <a:solidFill>
                <a:schemeClr val="tx1">
                  <a:lumMod val="75000"/>
                  <a:lumOff val="25000"/>
                </a:schemeClr>
              </a:solidFill>
              <a:effectLst/>
              <a:uLnTx/>
              <a:uFillTx/>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5560" r="32576"/>
          <a:stretch/>
        </p:blipFill>
        <p:spPr>
          <a:xfrm rot="5400000">
            <a:off x="2679928" y="334642"/>
            <a:ext cx="1440160" cy="1561949"/>
          </a:xfrm>
          <a:prstGeom prst="rect">
            <a:avLst/>
          </a:prstGeom>
        </p:spPr>
      </p:pic>
    </p:spTree>
    <p:extLst>
      <p:ext uri="{BB962C8B-B14F-4D97-AF65-F5344CB8AC3E}">
        <p14:creationId xmlns:p14="http://schemas.microsoft.com/office/powerpoint/2010/main" val="23343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8 Marcador de contenido"/>
          <p:cNvSpPr>
            <a:spLocks noGrp="1"/>
          </p:cNvSpPr>
          <p:nvPr>
            <p:ph idx="1"/>
          </p:nvPr>
        </p:nvSpPr>
        <p:spPr>
          <a:xfrm>
            <a:off x="13684" y="1905000"/>
            <a:ext cx="5759450" cy="7239000"/>
          </a:xfrm>
        </p:spPr>
        <p:txBody>
          <a:bodyPr vert="horz" lIns="91440" tIns="45720" rIns="91440" bIns="45720" rtlCol="0">
            <a:normAutofit lnSpcReduction="10000"/>
          </a:bodyPr>
          <a:lstStyle/>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Estimados Compañeros Asambleístas, es para mi motivo de gran satisfacción dirigirme a ustedes en este día tan especial en que se  celebramos la </a:t>
            </a:r>
            <a:r>
              <a:rPr kumimoji="0" lang="es-HN" altLang="es-HN" sz="1400" b="1"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XXIV ASAMBLEA GENERAL ORDINARIA DE LA COOPERATIVA MIXTA “UNIDAS PARA PROGRESAR” LIMITADA, COOMUPL</a:t>
            </a: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la cual lleva el  nombre de nuestra querida compañera “</a:t>
            </a:r>
            <a:r>
              <a:rPr lang="es-HN" altLang="es-HN" sz="1400" b="1" dirty="0">
                <a:cs typeface="Arial" panose="020B0604020202020204" pitchFamily="34" charset="0"/>
              </a:rPr>
              <a:t>MARIA CONSUELO ARGUETA RODRIGUEZ</a:t>
            </a:r>
            <a:r>
              <a:rPr kumimoji="0" lang="es-HN" altLang="es-HN" sz="1400" b="1"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t>
            </a: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y a la vez transmitirles el cariño  y respeto de la Junta Directiva  a todas las afiliadas de la  Cooperativa.</a:t>
            </a: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Agradecer en primer lugar a Dios  por  haberme permitido durante este periodo desempeñar el cargo de presidenta de la COOMUPL.</a:t>
            </a: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En el presente año hemos logrado desarrollar nuevos proyectos en beneficio de nuestros afiliados, como también</a:t>
            </a:r>
            <a:r>
              <a:rPr kumimoji="0" lang="es-HN" altLang="es-HN" sz="1400" b="0" i="0" u="none" strike="noStrike" kern="1200" cap="none" spc="0" normalizeH="0" noProof="0" dirty="0">
                <a:ln>
                  <a:noFill/>
                </a:ln>
                <a:solidFill>
                  <a:schemeClr val="tx1">
                    <a:lumMod val="75000"/>
                    <a:lumOff val="25000"/>
                  </a:schemeClr>
                </a:solidFill>
                <a:effectLst/>
                <a:uLnTx/>
                <a:uFillTx/>
                <a:latin typeface="+mn-lt"/>
                <a:ea typeface="+mn-ea"/>
                <a:cs typeface="Arial" panose="020B0604020202020204" pitchFamily="34" charset="0"/>
              </a:rPr>
              <a:t> brindar financiamiento en diferentes rubros (mantenimiento de fincas de café, producción de granos básicos, hortalizas, comercio, vivienda, microempresas, ganadería, </a:t>
            </a:r>
            <a:r>
              <a:rPr kumimoji="0" lang="es-HN" altLang="es-HN" sz="1400" b="0" i="0" u="none" strike="noStrike" kern="1200" cap="none" spc="0" normalizeH="0" noProof="0" dirty="0" err="1">
                <a:ln>
                  <a:noFill/>
                </a:ln>
                <a:solidFill>
                  <a:schemeClr val="tx1">
                    <a:lumMod val="75000"/>
                    <a:lumOff val="25000"/>
                  </a:schemeClr>
                </a:solidFill>
                <a:effectLst/>
                <a:uLnTx/>
                <a:uFillTx/>
                <a:latin typeface="+mn-lt"/>
                <a:ea typeface="+mn-ea"/>
                <a:cs typeface="Arial" panose="020B0604020202020204" pitchFamily="34" charset="0"/>
              </a:rPr>
              <a:t>etc</a:t>
            </a:r>
            <a:r>
              <a:rPr lang="es-HN" altLang="es-HN" sz="1400" dirty="0">
                <a:cs typeface="Arial" panose="020B0604020202020204" pitchFamily="34" charset="0"/>
              </a:rPr>
              <a:t>. Al mismo tiempo se brindaron jornadas</a:t>
            </a: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de Capacitación tanto a nuestros empleados, Directivos como a nuestras afiliadas (os) sobre diferentes temas, de interés para el desarrollo personal, profesional y empresarial; esto nos permitió la dirección para alcanzar el logro de nuestras metas,  las cuales están dirigidas al éxito de los emprendimientos empresariales de nuestras afiliadas (os), con el propósito de mejorar su calidad de vida, de la familia y de la comunidad en general.</a:t>
            </a: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Es importante darles a conocer que se está trabando de acuerdo a las normativas establecidas por </a:t>
            </a:r>
            <a:r>
              <a:rPr lang="es-HN" altLang="es-HN" sz="1400" dirty="0">
                <a:cs typeface="Arial" panose="020B0604020202020204" pitchFamily="34" charset="0"/>
              </a:rPr>
              <a:t>el</a:t>
            </a:r>
            <a:r>
              <a:rPr kumimoji="0" lang="es-HN"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rPr>
              <a:t> Consejo Nacional de Supervisión de Cooperativas CONSUCOP, pues no queremos crearle dificultades a la cooperativa por pago de multas por incumplimiento de estas normativas.</a:t>
            </a:r>
            <a:endParaRPr kumimoji="0" lang="es-ES" altLang="es-HN" sz="1400" b="0" i="0" u="none" strike="noStrike" kern="1200" cap="none" spc="0" normalizeH="0" baseline="0" noProof="0" dirty="0">
              <a:ln>
                <a:noFill/>
              </a:ln>
              <a:solidFill>
                <a:schemeClr val="tx1">
                  <a:lumMod val="75000"/>
                  <a:lumOff val="25000"/>
                </a:schemeClr>
              </a:solidFill>
              <a:effectLst/>
              <a:uLnTx/>
              <a:uFillTx/>
              <a:latin typeface="+mn-lt"/>
              <a:ea typeface="+mn-ea"/>
              <a:cs typeface="Arial" panose="020B0604020202020204" pitchFamily="34" charset="0"/>
            </a:endParaRPr>
          </a:p>
          <a:p>
            <a:pPr marL="229235" marR="0" lvl="0" indent="-229235" algn="just" defTabSz="342900" rtl="0" eaLnBrk="1" fontAlgn="auto" latinLnBrk="0" hangingPunct="1">
              <a:lnSpc>
                <a:spcPct val="100000"/>
              </a:lnSpc>
              <a:spcBef>
                <a:spcPts val="750"/>
              </a:spcBef>
              <a:spcAft>
                <a:spcPts val="0"/>
              </a:spcAft>
              <a:buClr>
                <a:schemeClr val="accent1"/>
              </a:buClr>
              <a:buSzPct val="80000"/>
              <a:buFont typeface="Wingdings 3" panose="05040102010807070707" pitchFamily="18" charset="2"/>
              <a:buChar char=""/>
              <a:defRPr/>
            </a:pPr>
            <a:endParaRPr kumimoji="0" lang="es-HN" altLang="es-HN" sz="1350" b="0" i="0" u="none" strike="noStrike" kern="1200" cap="none" spc="0" normalizeH="0" baseline="0" noProof="0" dirty="0">
              <a:ln>
                <a:noFill/>
              </a:ln>
              <a:solidFill>
                <a:schemeClr val="tx1">
                  <a:lumMod val="75000"/>
                  <a:lumOff val="25000"/>
                </a:schemeClr>
              </a:solidFill>
              <a:effectLst/>
              <a:uLnTx/>
              <a:uFillTx/>
              <a:latin typeface="Comic Sans MS" panose="030F0702030302020204" pitchFamily="66" charset="0"/>
              <a:ea typeface="+mn-ea"/>
              <a:cs typeface="Arial" panose="020B0604020202020204" pitchFamily="34" charset="0"/>
            </a:endParaRPr>
          </a:p>
        </p:txBody>
      </p:sp>
      <p:sp>
        <p:nvSpPr>
          <p:cNvPr id="5" name="Text Box 1093"/>
          <p:cNvSpPr txBox="1">
            <a:spLocks noChangeArrowheads="1"/>
          </p:cNvSpPr>
          <p:nvPr/>
        </p:nvSpPr>
        <p:spPr bwMode="auto">
          <a:xfrm>
            <a:off x="765175" y="846138"/>
            <a:ext cx="4087813" cy="523875"/>
          </a:xfrm>
          <a:prstGeom prst="rect">
            <a:avLst/>
          </a:prstGeom>
          <a:noFill/>
          <a:ln w="9525">
            <a:noFill/>
            <a:miter lim="800000"/>
            <a:headEnd type="none" w="sm" len="sm"/>
            <a:tailEnd type="none" w="sm" len="sm"/>
          </a:ln>
        </p:spPr>
        <p:txBody>
          <a:bodyPr lIns="91428" tIns="45714" rIns="91428" bIns="45714">
            <a:spAutoFit/>
          </a:bodyPr>
          <a:lstStyle/>
          <a:p>
            <a:pPr marR="0" algn="ctr" defTabSz="914400">
              <a:spcBef>
                <a:spcPct val="50000"/>
              </a:spcBef>
              <a:buClrTx/>
              <a:buSzTx/>
              <a:buFontTx/>
              <a:buNone/>
              <a:defRPr/>
            </a:pPr>
            <a:r>
              <a:rPr kumimoji="0" lang="es-ES" sz="2800" b="0" kern="1200" cap="none" spc="0" normalizeH="0" baseline="0" noProof="0" dirty="0">
                <a:solidFill>
                  <a:srgbClr val="008000"/>
                </a:solidFill>
                <a:effectLst>
                  <a:outerShdw blurRad="38100" dist="38100" dir="2700000" algn="tl">
                    <a:srgbClr val="000000">
                      <a:alpha val="43137"/>
                    </a:srgbClr>
                  </a:outerShdw>
                </a:effectLst>
                <a:latin typeface="Comic Sans MS" panose="030F0702030302020204" pitchFamily="66" charset="0"/>
                <a:ea typeface="+mn-ea"/>
                <a:cs typeface="+mn-cs"/>
              </a:rPr>
              <a:t>Carta de la Presidenta</a:t>
            </a:r>
            <a:r>
              <a:rPr kumimoji="0" lang="es-ES" sz="2800" b="0" kern="1200" cap="none" spc="0" normalizeH="0" baseline="0" noProof="0" dirty="0">
                <a:solidFill>
                  <a:srgbClr val="008000"/>
                </a:solidFill>
                <a:effectLst>
                  <a:outerShdw blurRad="38100" dist="38100" dir="2700000" algn="tl">
                    <a:srgbClr val="000000">
                      <a:alpha val="43137"/>
                    </a:srgbClr>
                  </a:outerShdw>
                </a:effectLst>
                <a:latin typeface="Agency FB" panose="020B0503020202020204" pitchFamily="34" charset="0"/>
                <a:ea typeface="+mn-ea"/>
                <a:cs typeface="+mn-cs"/>
              </a:rPr>
              <a:t> </a:t>
            </a:r>
          </a:p>
        </p:txBody>
      </p:sp>
      <p:pic>
        <p:nvPicPr>
          <p:cNvPr id="21508" name="Picture 7" descr="C:\Users\Lourdes\Desktop\IMG-20160401-WA0004.jpg"/>
          <p:cNvPicPr>
            <a:picLocks noChangeAspect="1"/>
          </p:cNvPicPr>
          <p:nvPr/>
        </p:nvPicPr>
        <p:blipFill>
          <a:blip r:embed="rId2"/>
          <a:stretch>
            <a:fillRect/>
          </a:stretch>
        </p:blipFill>
        <p:spPr>
          <a:xfrm>
            <a:off x="4852988" y="106363"/>
            <a:ext cx="1570037" cy="1798637"/>
          </a:xfrm>
          <a:prstGeom prst="rect">
            <a:avLst/>
          </a:prstGeom>
          <a:noFill/>
          <a:ln w="9525">
            <a:noFill/>
          </a:ln>
        </p:spPr>
      </p:pic>
    </p:spTree>
  </p:cSld>
  <p:clrMapOvr>
    <a:masterClrMapping/>
  </p:clrMapOvr>
</p:sld>
</file>

<file path=ppt/theme/theme1.xml><?xml version="1.0" encoding="utf-8"?>
<a:theme xmlns:a="http://schemas.openxmlformats.org/drawingml/2006/main" name="Diseño personalizado">
  <a:themeElements>
    <a:clrScheme name="Personalizado 26">
      <a:dk1>
        <a:srgbClr val="000000"/>
      </a:dk1>
      <a:lt1>
        <a:srgbClr val="FFFFFF"/>
      </a:lt1>
      <a:dk2>
        <a:srgbClr val="FFFFFF"/>
      </a:dk2>
      <a:lt2>
        <a:srgbClr val="FFFFFF"/>
      </a:lt2>
      <a:accent1>
        <a:srgbClr val="DAEDEF"/>
      </a:accent1>
      <a:accent2>
        <a:srgbClr val="CCD795"/>
      </a:accent2>
      <a:accent3>
        <a:srgbClr val="FFFFFF"/>
      </a:accent3>
      <a:accent4>
        <a:srgbClr val="FFBFBF"/>
      </a:accent4>
      <a:accent5>
        <a:srgbClr val="DAEDEF"/>
      </a:accent5>
      <a:accent6>
        <a:srgbClr val="2D2D8A"/>
      </a:accent6>
      <a:hlink>
        <a:srgbClr val="0C0C0C"/>
      </a:hlink>
      <a:folHlink>
        <a:srgbClr val="0033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s-ES" sz="1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es-ES" sz="1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2559</TotalTime>
  <Words>3105</Words>
  <Application>Microsoft Office PowerPoint</Application>
  <PresentationFormat>Carta (216 x 279 mm)</PresentationFormat>
  <Paragraphs>431</Paragraphs>
  <Slides>44</Slides>
  <Notes>3</Notes>
  <HiddenSlides>0</HiddenSlides>
  <MMClips>0</MMClips>
  <ScaleCrop>false</ScaleCrop>
  <HeadingPairs>
    <vt:vector size="6" baseType="variant">
      <vt:variant>
        <vt:lpstr>Fuentes usadas</vt:lpstr>
      </vt:variant>
      <vt:variant>
        <vt:i4>25</vt:i4>
      </vt:variant>
      <vt:variant>
        <vt:lpstr>Tema</vt:lpstr>
      </vt:variant>
      <vt:variant>
        <vt:i4>2</vt:i4>
      </vt:variant>
      <vt:variant>
        <vt:lpstr>Títulos de diapositiva</vt:lpstr>
      </vt:variant>
      <vt:variant>
        <vt:i4>44</vt:i4>
      </vt:variant>
    </vt:vector>
  </HeadingPairs>
  <TitlesOfParts>
    <vt:vector size="71" baseType="lpstr">
      <vt:lpstr>Microsoft JhengHei</vt:lpstr>
      <vt:lpstr>MingLiU_HKSCS-ExtB</vt:lpstr>
      <vt:lpstr>Agency FB</vt:lpstr>
      <vt:lpstr>Aharoni</vt:lpstr>
      <vt:lpstr>Arial</vt:lpstr>
      <vt:lpstr>Arial Rounded MT Bold</vt:lpstr>
      <vt:lpstr>Batang</vt:lpstr>
      <vt:lpstr>Book Antiqua</vt:lpstr>
      <vt:lpstr>Calibri</vt:lpstr>
      <vt:lpstr>ChesterfieldAntD</vt:lpstr>
      <vt:lpstr>Comic Sans MS</vt:lpstr>
      <vt:lpstr>Courier New</vt:lpstr>
      <vt:lpstr>Microsoft Yi Baiti</vt:lpstr>
      <vt:lpstr>Modern No. 20</vt:lpstr>
      <vt:lpstr>Mongolian Baiti</vt:lpstr>
      <vt:lpstr>Monotype Corsiva</vt:lpstr>
      <vt:lpstr>Nyala</vt:lpstr>
      <vt:lpstr>Script MT Bold</vt:lpstr>
      <vt:lpstr>Symbol</vt:lpstr>
      <vt:lpstr>Tahoma</vt:lpstr>
      <vt:lpstr>Times New Roman</vt:lpstr>
      <vt:lpstr>Trebuchet MS</vt:lpstr>
      <vt:lpstr>Wingdings</vt:lpstr>
      <vt:lpstr>Wingdings 2</vt:lpstr>
      <vt:lpstr>Wingdings 3</vt:lpstr>
      <vt:lpstr>Diseño personalizado</vt:lpstr>
      <vt:lpstr>Faceta</vt:lpstr>
      <vt:lpstr>Presentación de PowerPoint</vt:lpstr>
      <vt:lpstr>Presentación de PowerPoint</vt:lpstr>
      <vt:lpstr>Presentación de PowerPoint</vt:lpstr>
      <vt:lpstr>Presentación de PowerPoint</vt:lpstr>
      <vt:lpstr>Presentación de PowerPoint</vt:lpstr>
      <vt:lpstr>ANTECEDENTES HISTORICOS DE LA  COOMUPL </vt:lpstr>
      <vt:lpstr>Presentación de PowerPoint</vt:lpstr>
      <vt:lpstr>Presentación de PowerPoint</vt:lpstr>
      <vt:lpstr>Presentación de PowerPoint</vt:lpstr>
      <vt:lpstr>Presentación de PowerPoint</vt:lpstr>
      <vt:lpstr>Presentación de PowerPoint</vt:lpstr>
      <vt:lpstr>Presentación de PowerPoint</vt:lpstr>
      <vt:lpstr>Estructura Organizativa de la Coomupl</vt:lpstr>
      <vt:lpstr>BENEFICIOS</vt:lpstr>
      <vt:lpstr>INSTITUCIONES QUE NOS BRINDAN             FINANCIAMIENTO</vt:lpstr>
      <vt:lpstr>Presentación de PowerPoint</vt:lpstr>
      <vt:lpstr>Presentación de PowerPoint</vt:lpstr>
      <vt:lpstr>Presentación de PowerPoint</vt:lpstr>
      <vt:lpstr>    INFORME JUNTA DE VIGILANCIA.    La junta de Vigilancia presenta ante esta magna Asamblea General Ordinaria, el informe de las actividades realizadas durante el año 2018, así como los resultados obtenidos producto de muchas actividades. Aprovechamos la oportunidad para a todo el Afiliado(a) de la Cooperativa Unidas Para Progresar Limitada y agradecer por la confianza y apoyo depositado en nosotros. RESUMEN DE ACTIVIDADES.  1. Se realizaron 14 Reuniones Ordinarias y 4 Actas Extraordinarias. 2. En Asamblea General numero XXII se eligió a Dania Lizeth Funes Santos como suplente el 14 de abril de 2018. 3. En punto de acta numero 16 en la Agenda de Asamblea se realizo la reelección de la Presidenta, Secretaria y Vocal el 14 de abril de 2018. 4. El 25 de abril de 2018 se hizo la contratación a FACACH para solicitar la Auditoria Interna Tercerizada para que preste los servicios a la Cooperativa Unidas Para Progresar. 5. El 25 de septiembre se enviaron a la Junta Directiva tres propuestas de firma auditora: CONAFI, COCA, LUKI y PROCONFI, Siendo elegida por la Directiva , CONAFI para que auditara la Cooperativa.  6. El 20 de noviembre se elaboro matriz de seguimiento de acuerdo de actas de Junta De Vigilancia. 7. El 27 de diciembre se elaboro Plan de trabajo y presupuesto anual de Junta de Vigilancia para el año 2019. 8. Se realizaron revisiones de los Estados Financieros Mensuales de la Cooperativa. 9. se realizo discusión de Informe presentado por Auditoria Externa CONAFI el 12 de marzo de 2019.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CAPACITACIONES A LOS EMPLEADOS.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ANEXOS.</vt:lpstr>
      <vt:lpstr>Presentación de PowerPoint</vt:lpstr>
      <vt:lpstr>TALENTO HUMANO</vt:lpstr>
      <vt:lpstr>Presentación de PowerPoint</vt:lpstr>
      <vt:lpstr>Presentación de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c:creator>
  <cp:lastModifiedBy>Usuario de Windows</cp:lastModifiedBy>
  <cp:revision>1169</cp:revision>
  <cp:lastPrinted>2016-04-02T00:37:24Z</cp:lastPrinted>
  <dcterms:created xsi:type="dcterms:W3CDTF">2005-05-11T15:31:30Z</dcterms:created>
  <dcterms:modified xsi:type="dcterms:W3CDTF">2019-03-22T20:29:55Z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3082-10.2.0.5965</vt:lpwstr>
  </property>
</Properties>
</file>